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73" r:id="rId2"/>
    <p:sldId id="256" r:id="rId3"/>
    <p:sldId id="257" r:id="rId4"/>
    <p:sldId id="258" r:id="rId5"/>
    <p:sldId id="259" r:id="rId6"/>
    <p:sldId id="260" r:id="rId7"/>
    <p:sldId id="261" r:id="rId8"/>
    <p:sldId id="262" r:id="rId9"/>
    <p:sldId id="263" r:id="rId10"/>
    <p:sldId id="264" r:id="rId11"/>
    <p:sldId id="265" r:id="rId12"/>
    <p:sldId id="269" r:id="rId13"/>
    <p:sldId id="270" r:id="rId14"/>
    <p:sldId id="271" r:id="rId15"/>
    <p:sldId id="272" r:id="rId16"/>
  </p:sldIdLst>
  <p:sldSz cx="14630400" cy="8229600"/>
  <p:notesSz cx="8229600" cy="14630400"/>
  <p:embeddedFontLst>
    <p:embeddedFont>
      <p:font typeface="Lato" panose="020F0502020204030203" pitchFamily="34" charset="0"/>
      <p:regular r:id="rId18"/>
      <p:bold r:id="rId19"/>
    </p:embeddedFont>
    <p:embeddedFont>
      <p:font typeface="Lato Bold" panose="020F0502020204030203" charset="0"/>
      <p:bold r:id="rId20"/>
    </p:embeddedFont>
    <p:embeddedFont>
      <p:font typeface="Lato Light" panose="020F0502020204030203"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40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IN"/>
          </a:p>
        </p:txBody>
      </p:sp>
      <p:sp>
        <p:nvSpPr>
          <p:cNvPr id="3" name="Shape 1"/>
          <p:cNvSpPr/>
          <p:nvPr/>
        </p:nvSpPr>
        <p:spPr>
          <a:xfrm>
            <a:off x="0" y="0"/>
            <a:ext cx="14630400" cy="8229600"/>
          </a:xfrm>
          <a:prstGeom prst="rect">
            <a:avLst/>
          </a:prstGeom>
          <a:solidFill>
            <a:srgbClr val="EFECE6"/>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41F5DA1-65DB-A0A4-F6B9-B372F4EBD802}"/>
              </a:ext>
            </a:extLst>
          </p:cNvPr>
          <p:cNvPicPr>
            <a:picLocks noChangeAspect="1"/>
          </p:cNvPicPr>
          <p:nvPr/>
        </p:nvPicPr>
        <p:blipFill>
          <a:blip r:embed="rId2"/>
          <a:stretch>
            <a:fillRect/>
          </a:stretch>
        </p:blipFill>
        <p:spPr>
          <a:xfrm>
            <a:off x="0" y="0"/>
            <a:ext cx="5342021" cy="8229600"/>
          </a:xfrm>
          <a:prstGeom prst="rect">
            <a:avLst/>
          </a:prstGeom>
        </p:spPr>
      </p:pic>
      <p:sp>
        <p:nvSpPr>
          <p:cNvPr id="5" name="TextBox 4">
            <a:extLst>
              <a:ext uri="{FF2B5EF4-FFF2-40B4-BE49-F238E27FC236}">
                <a16:creationId xmlns:a16="http://schemas.microsoft.com/office/drawing/2014/main" id="{97727E31-D4D8-06C7-1BDA-9BB686997F01}"/>
              </a:ext>
            </a:extLst>
          </p:cNvPr>
          <p:cNvSpPr txBox="1"/>
          <p:nvPr/>
        </p:nvSpPr>
        <p:spPr>
          <a:xfrm>
            <a:off x="6328611" y="4559969"/>
            <a:ext cx="7315200" cy="1569660"/>
          </a:xfrm>
          <a:prstGeom prst="rect">
            <a:avLst/>
          </a:prstGeom>
          <a:noFill/>
        </p:spPr>
        <p:txBody>
          <a:bodyPr wrap="square">
            <a:spAutoFit/>
          </a:bodyPr>
          <a:lstStyle/>
          <a:p>
            <a:pPr>
              <a:buNone/>
            </a:pPr>
            <a:r>
              <a:rPr lang="en-US" sz="2400" dirty="0">
                <a:latin typeface="Lato" panose="020F0502020204030203" pitchFamily="34" charset="0"/>
                <a:ea typeface="Lato" panose="020F0502020204030203" pitchFamily="34" charset="0"/>
                <a:cs typeface="Lato" panose="020F0502020204030203" pitchFamily="34" charset="0"/>
              </a:rPr>
              <a:t>A comprehensive analysis of pizza sales data using SQL queries to uncover key business metrics, customer preferences, and operational patterns for data-driven decision making.</a:t>
            </a:r>
          </a:p>
        </p:txBody>
      </p:sp>
      <p:sp>
        <p:nvSpPr>
          <p:cNvPr id="7" name="TextBox 6">
            <a:extLst>
              <a:ext uri="{FF2B5EF4-FFF2-40B4-BE49-F238E27FC236}">
                <a16:creationId xmlns:a16="http://schemas.microsoft.com/office/drawing/2014/main" id="{BB1B9ACD-B98C-B9FB-6E69-2FB6E5699CEA}"/>
              </a:ext>
            </a:extLst>
          </p:cNvPr>
          <p:cNvSpPr txBox="1"/>
          <p:nvPr/>
        </p:nvSpPr>
        <p:spPr>
          <a:xfrm>
            <a:off x="6328611" y="3669631"/>
            <a:ext cx="7315200" cy="707886"/>
          </a:xfrm>
          <a:prstGeom prst="rect">
            <a:avLst/>
          </a:prstGeom>
          <a:noFill/>
        </p:spPr>
        <p:txBody>
          <a:bodyPr wrap="square">
            <a:spAutoFit/>
          </a:bodyPr>
          <a:lstStyle/>
          <a:p>
            <a:pPr>
              <a:buNone/>
            </a:pPr>
            <a:r>
              <a:rPr lang="en-IN" sz="4000" b="1" dirty="0">
                <a:latin typeface="Lato Bold" panose="020F0502020204030203" charset="0"/>
                <a:ea typeface="Lato Bold" panose="020F0502020204030203" charset="0"/>
                <a:cs typeface="Lato Bold" panose="020F0502020204030203" charset="0"/>
              </a:rPr>
              <a:t>SQL Pizza Analytics Insights</a:t>
            </a:r>
          </a:p>
        </p:txBody>
      </p:sp>
    </p:spTree>
    <p:extLst>
      <p:ext uri="{BB962C8B-B14F-4D97-AF65-F5344CB8AC3E}">
        <p14:creationId xmlns:p14="http://schemas.microsoft.com/office/powerpoint/2010/main" val="141994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6510" y="439222"/>
            <a:ext cx="3740587" cy="324445"/>
          </a:xfrm>
          <a:prstGeom prst="rect">
            <a:avLst/>
          </a:prstGeom>
          <a:noFill/>
          <a:ln/>
        </p:spPr>
        <p:txBody>
          <a:bodyPr wrap="none" lIns="0" tIns="0" rIns="0" bIns="0" rtlCol="0" anchor="t"/>
          <a:lstStyle/>
          <a:p>
            <a:pPr marL="0" indent="0" algn="l">
              <a:lnSpc>
                <a:spcPts val="2550"/>
              </a:lnSpc>
              <a:buNone/>
            </a:pPr>
            <a:r>
              <a:rPr lang="en-US" sz="2800" b="1" dirty="0">
                <a:solidFill>
                  <a:srgbClr val="282824"/>
                </a:solidFill>
                <a:latin typeface="Lato Bold" pitchFamily="34" charset="0"/>
                <a:ea typeface="Lato Bold" pitchFamily="34" charset="-122"/>
                <a:cs typeface="Lato Bold" pitchFamily="34" charset="-120"/>
              </a:rPr>
              <a:t>Average Pizzas Ordered Per Day</a:t>
            </a:r>
            <a:endParaRPr lang="en-US" sz="2800" dirty="0"/>
          </a:p>
        </p:txBody>
      </p:sp>
      <p:sp>
        <p:nvSpPr>
          <p:cNvPr id="3" name="Text 1"/>
          <p:cNvSpPr/>
          <p:nvPr/>
        </p:nvSpPr>
        <p:spPr>
          <a:xfrm>
            <a:off x="439283" y="951110"/>
            <a:ext cx="1557218" cy="194667"/>
          </a:xfrm>
          <a:prstGeom prst="rect">
            <a:avLst/>
          </a:prstGeom>
          <a:noFill/>
          <a:ln/>
        </p:spPr>
        <p:txBody>
          <a:bodyPr wrap="none" lIns="0" tIns="0" rIns="0" bIns="0" rtlCol="0" anchor="t"/>
          <a:lstStyle/>
          <a:p>
            <a:pPr marL="0" indent="0" algn="l">
              <a:lnSpc>
                <a:spcPts val="1500"/>
              </a:lnSpc>
              <a:buNone/>
            </a:pPr>
            <a:r>
              <a:rPr lang="en-US" sz="1600" b="1" dirty="0">
                <a:solidFill>
                  <a:srgbClr val="282824"/>
                </a:solidFill>
                <a:latin typeface="Lato Bold" pitchFamily="34" charset="0"/>
                <a:ea typeface="Lato Bold" pitchFamily="34" charset="-122"/>
                <a:cs typeface="Lato Bold" pitchFamily="34" charset="-120"/>
              </a:rPr>
              <a:t>Daily Volume Analysis</a:t>
            </a:r>
            <a:endParaRPr lang="en-US" sz="1600" dirty="0"/>
          </a:p>
        </p:txBody>
      </p:sp>
      <p:sp>
        <p:nvSpPr>
          <p:cNvPr id="4" name="Text 2"/>
          <p:cNvSpPr/>
          <p:nvPr/>
        </p:nvSpPr>
        <p:spPr>
          <a:xfrm>
            <a:off x="439283" y="1217652"/>
            <a:ext cx="8042979" cy="467432"/>
          </a:xfrm>
          <a:prstGeom prst="rect">
            <a:avLst/>
          </a:prstGeom>
          <a:noFill/>
          <a:ln/>
        </p:spPr>
        <p:txBody>
          <a:bodyPr wrap="square" lIns="0" tIns="0" rIns="0" bIns="0" rtlCol="0" anchor="t"/>
          <a:lstStyle/>
          <a:p>
            <a:pPr marL="0" indent="0" algn="l">
              <a:buNone/>
            </a:pPr>
            <a:r>
              <a:rPr lang="en-US" sz="1600" dirty="0">
                <a:solidFill>
                  <a:srgbClr val="4A4A45"/>
                </a:solidFill>
                <a:latin typeface="Lato" pitchFamily="34" charset="0"/>
                <a:ea typeface="Lato" pitchFamily="34" charset="-122"/>
                <a:cs typeface="Lato" pitchFamily="34" charset="-120"/>
              </a:rPr>
              <a:t>Grouping orders by date and calculating average daily pizza volume provides a normalized metric for comparing performance across different time periods.</a:t>
            </a:r>
            <a:endParaRPr lang="en-US" sz="1600" dirty="0"/>
          </a:p>
        </p:txBody>
      </p:sp>
      <p:sp>
        <p:nvSpPr>
          <p:cNvPr id="5" name="Text 3"/>
          <p:cNvSpPr/>
          <p:nvPr/>
        </p:nvSpPr>
        <p:spPr>
          <a:xfrm>
            <a:off x="439284" y="1985754"/>
            <a:ext cx="6629638" cy="166092"/>
          </a:xfrm>
          <a:prstGeom prst="rect">
            <a:avLst/>
          </a:prstGeom>
          <a:noFill/>
          <a:ln/>
        </p:spPr>
        <p:txBody>
          <a:bodyPr wrap="none" lIns="0" tIns="0" rIns="0" bIns="0" rtlCol="0" anchor="t"/>
          <a:lstStyle/>
          <a:p>
            <a:pPr marL="0" indent="0" algn="l">
              <a:lnSpc>
                <a:spcPts val="1300"/>
              </a:lnSpc>
              <a:buNone/>
            </a:pPr>
            <a:r>
              <a:rPr lang="en-US" sz="1600" dirty="0">
                <a:solidFill>
                  <a:srgbClr val="4A4A45"/>
                </a:solidFill>
                <a:latin typeface="Lato" pitchFamily="34" charset="0"/>
                <a:ea typeface="Lato" pitchFamily="34" charset="-122"/>
                <a:cs typeface="Lato" pitchFamily="34" charset="-120"/>
              </a:rPr>
              <a:t>This analysis smooths out day-to-day variations and reveals underlying trends in customer demand patterns.</a:t>
            </a:r>
            <a:endParaRPr lang="en-US" sz="1600" dirty="0"/>
          </a:p>
        </p:txBody>
      </p:sp>
      <p:pic>
        <p:nvPicPr>
          <p:cNvPr id="6" name="Image 0" descr="preencoded.png"/>
          <p:cNvPicPr>
            <a:picLocks noChangeAspect="1"/>
          </p:cNvPicPr>
          <p:nvPr/>
        </p:nvPicPr>
        <p:blipFill>
          <a:blip r:embed="rId3"/>
          <a:stretch>
            <a:fillRect/>
          </a:stretch>
        </p:blipFill>
        <p:spPr>
          <a:xfrm>
            <a:off x="10252994" y="44035"/>
            <a:ext cx="4309229" cy="4309229"/>
          </a:xfrm>
          <a:prstGeom prst="rect">
            <a:avLst/>
          </a:prstGeom>
        </p:spPr>
      </p:pic>
      <p:pic>
        <p:nvPicPr>
          <p:cNvPr id="16" name="Image 1" descr="preencoded.png"/>
          <p:cNvPicPr>
            <a:picLocks noChangeAspect="1"/>
          </p:cNvPicPr>
          <p:nvPr/>
        </p:nvPicPr>
        <p:blipFill>
          <a:blip r:embed="rId4"/>
          <a:stretch>
            <a:fillRect/>
          </a:stretch>
        </p:blipFill>
        <p:spPr>
          <a:xfrm>
            <a:off x="439284" y="2390716"/>
            <a:ext cx="6629638" cy="4289048"/>
          </a:xfrm>
          <a:prstGeom prst="rect">
            <a:avLst/>
          </a:prstGeom>
        </p:spPr>
      </p:pic>
      <p:pic>
        <p:nvPicPr>
          <p:cNvPr id="17" name="Image 2" descr="preencoded.png"/>
          <p:cNvPicPr>
            <a:picLocks noChangeAspect="1"/>
          </p:cNvPicPr>
          <p:nvPr/>
        </p:nvPicPr>
        <p:blipFill>
          <a:blip r:embed="rId5"/>
          <a:stretch>
            <a:fillRect/>
          </a:stretch>
        </p:blipFill>
        <p:spPr>
          <a:xfrm>
            <a:off x="7305257" y="4898749"/>
            <a:ext cx="3306596" cy="1686659"/>
          </a:xfrm>
          <a:prstGeom prst="rect">
            <a:avLst/>
          </a:prstGeom>
        </p:spPr>
      </p:pic>
      <p:sp>
        <p:nvSpPr>
          <p:cNvPr id="18" name="Text 4">
            <a:extLst>
              <a:ext uri="{FF2B5EF4-FFF2-40B4-BE49-F238E27FC236}">
                <a16:creationId xmlns:a16="http://schemas.microsoft.com/office/drawing/2014/main" id="{95050E6D-DBA4-0BB1-F8AB-A33CD907DB0F}"/>
              </a:ext>
            </a:extLst>
          </p:cNvPr>
          <p:cNvSpPr/>
          <p:nvPr/>
        </p:nvSpPr>
        <p:spPr>
          <a:xfrm>
            <a:off x="549115" y="6813770"/>
            <a:ext cx="4417695" cy="342543"/>
          </a:xfrm>
          <a:prstGeom prst="rect">
            <a:avLst/>
          </a:prstGeom>
          <a:noFill/>
          <a:ln/>
        </p:spPr>
        <p:txBody>
          <a:bodyPr wrap="none" lIns="0" tIns="0" rIns="0" bIns="0" rtlCol="0" anchor="t"/>
          <a:lstStyle/>
          <a:p>
            <a:pPr marL="0" indent="0" algn="ctr">
              <a:lnSpc>
                <a:spcPts val="2650"/>
              </a:lnSpc>
              <a:buNone/>
            </a:pPr>
            <a:r>
              <a:rPr lang="en-US" sz="2800" b="1" dirty="0">
                <a:solidFill>
                  <a:srgbClr val="4A4A45"/>
                </a:solidFill>
                <a:latin typeface="Lato Bold" pitchFamily="34" charset="0"/>
                <a:ea typeface="Lato Bold" pitchFamily="34" charset="-122"/>
                <a:cs typeface="Lato Bold" pitchFamily="34" charset="-120"/>
              </a:rPr>
              <a:t>138</a:t>
            </a:r>
            <a:endParaRPr lang="en-US" sz="2000" dirty="0"/>
          </a:p>
        </p:txBody>
      </p:sp>
      <p:sp>
        <p:nvSpPr>
          <p:cNvPr id="19" name="Text 5">
            <a:extLst>
              <a:ext uri="{FF2B5EF4-FFF2-40B4-BE49-F238E27FC236}">
                <a16:creationId xmlns:a16="http://schemas.microsoft.com/office/drawing/2014/main" id="{80CA0C6A-8EB4-B53D-4DD4-FAE447E99AF3}"/>
              </a:ext>
            </a:extLst>
          </p:cNvPr>
          <p:cNvSpPr/>
          <p:nvPr/>
        </p:nvSpPr>
        <p:spPr>
          <a:xfrm>
            <a:off x="2109072" y="7285852"/>
            <a:ext cx="1297662" cy="162163"/>
          </a:xfrm>
          <a:prstGeom prst="rect">
            <a:avLst/>
          </a:prstGeom>
          <a:noFill/>
          <a:ln/>
        </p:spPr>
        <p:txBody>
          <a:bodyPr wrap="none" lIns="0" tIns="0" rIns="0" bIns="0" rtlCol="0" anchor="t"/>
          <a:lstStyle/>
          <a:p>
            <a:pPr marL="0" indent="0" algn="ctr">
              <a:lnSpc>
                <a:spcPts val="1250"/>
              </a:lnSpc>
              <a:buNone/>
            </a:pPr>
            <a:r>
              <a:rPr lang="en-US" sz="2000" b="1" dirty="0">
                <a:solidFill>
                  <a:srgbClr val="4A4A45"/>
                </a:solidFill>
                <a:latin typeface="Lato Bold" pitchFamily="34" charset="0"/>
                <a:ea typeface="Lato Bold" pitchFamily="34" charset="-122"/>
                <a:cs typeface="Lato Bold" pitchFamily="34" charset="-120"/>
              </a:rPr>
              <a:t>Average Daily Orders</a:t>
            </a:r>
            <a:endParaRPr lang="en-US" sz="2000" dirty="0"/>
          </a:p>
        </p:txBody>
      </p:sp>
      <p:sp>
        <p:nvSpPr>
          <p:cNvPr id="20" name="Text 6">
            <a:extLst>
              <a:ext uri="{FF2B5EF4-FFF2-40B4-BE49-F238E27FC236}">
                <a16:creationId xmlns:a16="http://schemas.microsoft.com/office/drawing/2014/main" id="{8C66E4C6-EF61-2479-233F-EC0AFC79A29F}"/>
              </a:ext>
            </a:extLst>
          </p:cNvPr>
          <p:cNvSpPr/>
          <p:nvPr/>
        </p:nvSpPr>
        <p:spPr>
          <a:xfrm>
            <a:off x="549115" y="7676377"/>
            <a:ext cx="4417695" cy="166092"/>
          </a:xfrm>
          <a:prstGeom prst="rect">
            <a:avLst/>
          </a:prstGeom>
          <a:noFill/>
          <a:ln/>
        </p:spPr>
        <p:txBody>
          <a:bodyPr wrap="none" lIns="0" tIns="0" rIns="0" bIns="0" rtlCol="0" anchor="t"/>
          <a:lstStyle/>
          <a:p>
            <a:pPr marL="0" indent="0" algn="ctr">
              <a:lnSpc>
                <a:spcPts val="1300"/>
              </a:lnSpc>
              <a:buNone/>
            </a:pPr>
            <a:r>
              <a:rPr lang="en-US" sz="2000" dirty="0">
                <a:solidFill>
                  <a:srgbClr val="4A4A45"/>
                </a:solidFill>
                <a:latin typeface="Lato" pitchFamily="34" charset="0"/>
                <a:ea typeface="Lato" pitchFamily="34" charset="-122"/>
                <a:cs typeface="Lato" pitchFamily="34" charset="-120"/>
              </a:rPr>
              <a:t>Typical volume across all days of operation</a:t>
            </a:r>
            <a:endParaRPr lang="en-US" sz="2000" dirty="0"/>
          </a:p>
        </p:txBody>
      </p:sp>
      <p:sp>
        <p:nvSpPr>
          <p:cNvPr id="21" name="Text 7">
            <a:extLst>
              <a:ext uri="{FF2B5EF4-FFF2-40B4-BE49-F238E27FC236}">
                <a16:creationId xmlns:a16="http://schemas.microsoft.com/office/drawing/2014/main" id="{AE06B5FA-B6DF-FA1C-ED55-6BD125D4CDC5}"/>
              </a:ext>
            </a:extLst>
          </p:cNvPr>
          <p:cNvSpPr/>
          <p:nvPr/>
        </p:nvSpPr>
        <p:spPr>
          <a:xfrm>
            <a:off x="5096470" y="6813770"/>
            <a:ext cx="4417695" cy="342543"/>
          </a:xfrm>
          <a:prstGeom prst="rect">
            <a:avLst/>
          </a:prstGeom>
          <a:noFill/>
          <a:ln/>
        </p:spPr>
        <p:txBody>
          <a:bodyPr wrap="none" lIns="0" tIns="0" rIns="0" bIns="0" rtlCol="0" anchor="t"/>
          <a:lstStyle/>
          <a:p>
            <a:pPr marL="0" indent="0" algn="ctr">
              <a:lnSpc>
                <a:spcPts val="2650"/>
              </a:lnSpc>
              <a:buNone/>
            </a:pPr>
            <a:r>
              <a:rPr lang="en-US" sz="3200" b="1" dirty="0">
                <a:solidFill>
                  <a:srgbClr val="4A4A45"/>
                </a:solidFill>
                <a:latin typeface="Lato Bold" pitchFamily="34" charset="0"/>
                <a:ea typeface="Lato Bold" pitchFamily="34" charset="-122"/>
                <a:cs typeface="Lato Bold" pitchFamily="34" charset="-120"/>
              </a:rPr>
              <a:t>7</a:t>
            </a:r>
            <a:endParaRPr lang="en-US" sz="3200" dirty="0"/>
          </a:p>
        </p:txBody>
      </p:sp>
      <p:sp>
        <p:nvSpPr>
          <p:cNvPr id="22" name="Text 8">
            <a:extLst>
              <a:ext uri="{FF2B5EF4-FFF2-40B4-BE49-F238E27FC236}">
                <a16:creationId xmlns:a16="http://schemas.microsoft.com/office/drawing/2014/main" id="{11DC5F0B-FCC3-F6AC-8986-B4356860B528}"/>
              </a:ext>
            </a:extLst>
          </p:cNvPr>
          <p:cNvSpPr/>
          <p:nvPr/>
        </p:nvSpPr>
        <p:spPr>
          <a:xfrm>
            <a:off x="6656426" y="7285852"/>
            <a:ext cx="1297662" cy="162163"/>
          </a:xfrm>
          <a:prstGeom prst="rect">
            <a:avLst/>
          </a:prstGeom>
          <a:noFill/>
          <a:ln/>
        </p:spPr>
        <p:txBody>
          <a:bodyPr wrap="none" lIns="0" tIns="0" rIns="0" bIns="0" rtlCol="0" anchor="t"/>
          <a:lstStyle/>
          <a:p>
            <a:pPr marL="0" indent="0" algn="ctr">
              <a:lnSpc>
                <a:spcPts val="1250"/>
              </a:lnSpc>
              <a:buNone/>
            </a:pPr>
            <a:r>
              <a:rPr lang="en-US" sz="2000" b="1" dirty="0">
                <a:solidFill>
                  <a:srgbClr val="4A4A45"/>
                </a:solidFill>
                <a:latin typeface="Lato Bold" pitchFamily="34" charset="0"/>
                <a:ea typeface="Lato Bold" pitchFamily="34" charset="-122"/>
                <a:cs typeface="Lato Bold" pitchFamily="34" charset="-120"/>
              </a:rPr>
              <a:t>Days Analyzed</a:t>
            </a:r>
            <a:endParaRPr lang="en-US" sz="2000" dirty="0"/>
          </a:p>
        </p:txBody>
      </p:sp>
      <p:sp>
        <p:nvSpPr>
          <p:cNvPr id="23" name="Text 9">
            <a:extLst>
              <a:ext uri="{FF2B5EF4-FFF2-40B4-BE49-F238E27FC236}">
                <a16:creationId xmlns:a16="http://schemas.microsoft.com/office/drawing/2014/main" id="{FEB6591A-96B6-7C18-3DE3-A74F2E755710}"/>
              </a:ext>
            </a:extLst>
          </p:cNvPr>
          <p:cNvSpPr/>
          <p:nvPr/>
        </p:nvSpPr>
        <p:spPr>
          <a:xfrm>
            <a:off x="4986577" y="7676377"/>
            <a:ext cx="4417695" cy="166092"/>
          </a:xfrm>
          <a:prstGeom prst="rect">
            <a:avLst/>
          </a:prstGeom>
          <a:noFill/>
          <a:ln/>
        </p:spPr>
        <p:txBody>
          <a:bodyPr wrap="none" lIns="0" tIns="0" rIns="0" bIns="0" rtlCol="0" anchor="t"/>
          <a:lstStyle/>
          <a:p>
            <a:pPr marL="0" indent="0" algn="ctr">
              <a:lnSpc>
                <a:spcPts val="1300"/>
              </a:lnSpc>
              <a:buNone/>
            </a:pPr>
            <a:r>
              <a:rPr lang="en-US" sz="2000" dirty="0">
                <a:solidFill>
                  <a:srgbClr val="4A4A45"/>
                </a:solidFill>
                <a:latin typeface="Lato" pitchFamily="34" charset="0"/>
                <a:ea typeface="Lato" pitchFamily="34" charset="-122"/>
                <a:cs typeface="Lato" pitchFamily="34" charset="-120"/>
              </a:rPr>
              <a:t>One full week of operational data</a:t>
            </a:r>
            <a:endParaRPr lang="en-US" sz="2000" dirty="0"/>
          </a:p>
        </p:txBody>
      </p:sp>
      <p:sp>
        <p:nvSpPr>
          <p:cNvPr id="24" name="Text 10">
            <a:extLst>
              <a:ext uri="{FF2B5EF4-FFF2-40B4-BE49-F238E27FC236}">
                <a16:creationId xmlns:a16="http://schemas.microsoft.com/office/drawing/2014/main" id="{43D03D99-C398-74A1-8F0B-78CEFE3BB972}"/>
              </a:ext>
            </a:extLst>
          </p:cNvPr>
          <p:cNvSpPr/>
          <p:nvPr/>
        </p:nvSpPr>
        <p:spPr>
          <a:xfrm>
            <a:off x="9643824" y="6813770"/>
            <a:ext cx="4417695" cy="342543"/>
          </a:xfrm>
          <a:prstGeom prst="rect">
            <a:avLst/>
          </a:prstGeom>
          <a:noFill/>
          <a:ln/>
        </p:spPr>
        <p:txBody>
          <a:bodyPr wrap="none" lIns="0" tIns="0" rIns="0" bIns="0" rtlCol="0" anchor="t"/>
          <a:lstStyle/>
          <a:p>
            <a:pPr marL="0" indent="0" algn="ctr">
              <a:lnSpc>
                <a:spcPts val="2650"/>
              </a:lnSpc>
              <a:buNone/>
            </a:pPr>
            <a:r>
              <a:rPr lang="en-US" sz="3200" b="1" dirty="0">
                <a:solidFill>
                  <a:srgbClr val="4A4A45"/>
                </a:solidFill>
                <a:latin typeface="Lato Bold" pitchFamily="34" charset="0"/>
                <a:ea typeface="Lato Bold" pitchFamily="34" charset="-122"/>
                <a:cs typeface="Lato Bold" pitchFamily="34" charset="-120"/>
              </a:rPr>
              <a:t>24%</a:t>
            </a:r>
            <a:endParaRPr lang="en-US" sz="3200" dirty="0"/>
          </a:p>
        </p:txBody>
      </p:sp>
      <p:sp>
        <p:nvSpPr>
          <p:cNvPr id="25" name="Text 11">
            <a:extLst>
              <a:ext uri="{FF2B5EF4-FFF2-40B4-BE49-F238E27FC236}">
                <a16:creationId xmlns:a16="http://schemas.microsoft.com/office/drawing/2014/main" id="{01D5B65B-EE45-E69D-5BA3-647EF296ABB8}"/>
              </a:ext>
            </a:extLst>
          </p:cNvPr>
          <p:cNvSpPr/>
          <p:nvPr/>
        </p:nvSpPr>
        <p:spPr>
          <a:xfrm>
            <a:off x="11203780" y="7285852"/>
            <a:ext cx="1297662" cy="162163"/>
          </a:xfrm>
          <a:prstGeom prst="rect">
            <a:avLst/>
          </a:prstGeom>
          <a:noFill/>
          <a:ln/>
        </p:spPr>
        <p:txBody>
          <a:bodyPr wrap="none" lIns="0" tIns="0" rIns="0" bIns="0" rtlCol="0" anchor="t"/>
          <a:lstStyle/>
          <a:p>
            <a:pPr marL="0" indent="0" algn="ctr">
              <a:lnSpc>
                <a:spcPts val="1250"/>
              </a:lnSpc>
              <a:buNone/>
            </a:pPr>
            <a:r>
              <a:rPr lang="en-US" sz="2000" b="1" dirty="0">
                <a:solidFill>
                  <a:srgbClr val="4A4A45"/>
                </a:solidFill>
                <a:latin typeface="Lato Bold" pitchFamily="34" charset="0"/>
                <a:ea typeface="Lato Bold" pitchFamily="34" charset="-122"/>
                <a:cs typeface="Lato Bold" pitchFamily="34" charset="-120"/>
              </a:rPr>
              <a:t>Weekend Increase</a:t>
            </a:r>
            <a:endParaRPr lang="en-US" sz="2000" dirty="0"/>
          </a:p>
        </p:txBody>
      </p:sp>
      <p:sp>
        <p:nvSpPr>
          <p:cNvPr id="26" name="Text 12">
            <a:extLst>
              <a:ext uri="{FF2B5EF4-FFF2-40B4-BE49-F238E27FC236}">
                <a16:creationId xmlns:a16="http://schemas.microsoft.com/office/drawing/2014/main" id="{98816994-E474-C5D9-868F-55653B4E6D61}"/>
              </a:ext>
            </a:extLst>
          </p:cNvPr>
          <p:cNvSpPr/>
          <p:nvPr/>
        </p:nvSpPr>
        <p:spPr>
          <a:xfrm>
            <a:off x="9643763" y="7676377"/>
            <a:ext cx="4417695" cy="166092"/>
          </a:xfrm>
          <a:prstGeom prst="rect">
            <a:avLst/>
          </a:prstGeom>
          <a:noFill/>
          <a:ln/>
        </p:spPr>
        <p:txBody>
          <a:bodyPr wrap="none" lIns="0" tIns="0" rIns="0" bIns="0" rtlCol="0" anchor="t"/>
          <a:lstStyle/>
          <a:p>
            <a:pPr marL="0" indent="0" algn="ctr">
              <a:lnSpc>
                <a:spcPts val="1300"/>
              </a:lnSpc>
              <a:buNone/>
            </a:pPr>
            <a:r>
              <a:rPr lang="en-US" sz="2000" dirty="0">
                <a:solidFill>
                  <a:srgbClr val="4A4A45"/>
                </a:solidFill>
                <a:latin typeface="Lato" pitchFamily="34" charset="0"/>
                <a:ea typeface="Lato" pitchFamily="34" charset="-122"/>
                <a:cs typeface="Lato" pitchFamily="34" charset="-120"/>
              </a:rPr>
              <a:t>Higher volume on Friday through Sunday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5671" y="605076"/>
            <a:ext cx="5095994" cy="486728"/>
          </a:xfrm>
          <a:prstGeom prst="rect">
            <a:avLst/>
          </a:prstGeom>
          <a:noFill/>
          <a:ln/>
        </p:spPr>
        <p:txBody>
          <a:bodyPr wrap="none" lIns="0" tIns="0" rIns="0" bIns="0" rtlCol="0" anchor="t"/>
          <a:lstStyle/>
          <a:p>
            <a:pPr marL="0" indent="0" algn="l">
              <a:lnSpc>
                <a:spcPts val="3800"/>
              </a:lnSpc>
              <a:buNone/>
            </a:pPr>
            <a:r>
              <a:rPr lang="en-US" sz="3050" b="1" dirty="0">
                <a:solidFill>
                  <a:srgbClr val="282824"/>
                </a:solidFill>
                <a:latin typeface="Lato Bold" pitchFamily="34" charset="0"/>
                <a:ea typeface="Lato Bold" pitchFamily="34" charset="-122"/>
                <a:cs typeface="Lato Bold" pitchFamily="34" charset="-120"/>
              </a:rPr>
              <a:t>Top 3 Pizza Types by Revenue</a:t>
            </a:r>
            <a:endParaRPr lang="en-US" sz="3050" dirty="0"/>
          </a:p>
        </p:txBody>
      </p:sp>
      <p:sp>
        <p:nvSpPr>
          <p:cNvPr id="4" name="Shape 1"/>
          <p:cNvSpPr/>
          <p:nvPr/>
        </p:nvSpPr>
        <p:spPr>
          <a:xfrm>
            <a:off x="605671" y="1325404"/>
            <a:ext cx="3888462" cy="1451610"/>
          </a:xfrm>
          <a:prstGeom prst="roundRect">
            <a:avLst>
              <a:gd name="adj" fmla="val 1610"/>
            </a:avLst>
          </a:prstGeom>
          <a:solidFill>
            <a:srgbClr val="282824"/>
          </a:solidFill>
          <a:ln/>
        </p:spPr>
        <p:txBody>
          <a:bodyPr/>
          <a:lstStyle/>
          <a:p>
            <a:endParaRPr lang="en-IN"/>
          </a:p>
        </p:txBody>
      </p:sp>
      <p:sp>
        <p:nvSpPr>
          <p:cNvPr id="5" name="Text 2"/>
          <p:cNvSpPr/>
          <p:nvPr/>
        </p:nvSpPr>
        <p:spPr>
          <a:xfrm>
            <a:off x="761405" y="1481138"/>
            <a:ext cx="2336363" cy="299561"/>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Lato Bold" pitchFamily="34" charset="0"/>
                <a:ea typeface="Lato Bold" pitchFamily="34" charset="-122"/>
                <a:cs typeface="Lato Bold" pitchFamily="34" charset="-120"/>
              </a:rPr>
              <a:t>🥇</a:t>
            </a:r>
            <a:r>
              <a:rPr lang="en-US" sz="1800" b="1" dirty="0">
                <a:solidFill>
                  <a:srgbClr val="FFFFFF"/>
                </a:solidFill>
                <a:latin typeface="Lato Bold" pitchFamily="34" charset="0"/>
                <a:ea typeface="Lato Bold" pitchFamily="34" charset="-122"/>
                <a:cs typeface="Lato Bold" pitchFamily="34" charset="-120"/>
              </a:rPr>
              <a:t> First Place</a:t>
            </a:r>
            <a:endParaRPr lang="en-US" sz="1800" dirty="0"/>
          </a:p>
        </p:txBody>
      </p:sp>
      <p:sp>
        <p:nvSpPr>
          <p:cNvPr id="6" name="Text 3"/>
          <p:cNvSpPr/>
          <p:nvPr/>
        </p:nvSpPr>
        <p:spPr>
          <a:xfrm>
            <a:off x="761405" y="1874044"/>
            <a:ext cx="3576995" cy="747236"/>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Lato" pitchFamily="34" charset="0"/>
                <a:ea typeface="Lato" pitchFamily="34" charset="-122"/>
                <a:cs typeface="Lato" pitchFamily="34" charset="-120"/>
              </a:rPr>
              <a:t>The highest revenue-generating pizza combines popularity with premium pricing, representing the sweet spot of customer demand and profitability</a:t>
            </a:r>
            <a:endParaRPr lang="en-US" sz="1200" dirty="0"/>
          </a:p>
        </p:txBody>
      </p:sp>
      <p:sp>
        <p:nvSpPr>
          <p:cNvPr id="7" name="Shape 4"/>
          <p:cNvSpPr/>
          <p:nvPr/>
        </p:nvSpPr>
        <p:spPr>
          <a:xfrm>
            <a:off x="4649867" y="1325404"/>
            <a:ext cx="3888462" cy="1451610"/>
          </a:xfrm>
          <a:prstGeom prst="roundRect">
            <a:avLst>
              <a:gd name="adj" fmla="val 1610"/>
            </a:avLst>
          </a:prstGeom>
          <a:solidFill>
            <a:srgbClr val="282824"/>
          </a:solidFill>
          <a:ln/>
        </p:spPr>
        <p:txBody>
          <a:bodyPr/>
          <a:lstStyle/>
          <a:p>
            <a:endParaRPr lang="en-IN"/>
          </a:p>
        </p:txBody>
      </p:sp>
      <p:sp>
        <p:nvSpPr>
          <p:cNvPr id="8" name="Text 5"/>
          <p:cNvSpPr/>
          <p:nvPr/>
        </p:nvSpPr>
        <p:spPr>
          <a:xfrm>
            <a:off x="4805601" y="1481138"/>
            <a:ext cx="2336363" cy="299561"/>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Lato Bold" pitchFamily="34" charset="0"/>
                <a:ea typeface="Lato Bold" pitchFamily="34" charset="-122"/>
                <a:cs typeface="Lato Bold" pitchFamily="34" charset="-120"/>
              </a:rPr>
              <a:t>🥈</a:t>
            </a:r>
            <a:r>
              <a:rPr lang="en-US" sz="1800" b="1" dirty="0">
                <a:solidFill>
                  <a:srgbClr val="FFFFFF"/>
                </a:solidFill>
                <a:latin typeface="Lato Bold" pitchFamily="34" charset="0"/>
                <a:ea typeface="Lato Bold" pitchFamily="34" charset="-122"/>
                <a:cs typeface="Lato Bold" pitchFamily="34" charset="-120"/>
              </a:rPr>
              <a:t> Second Place</a:t>
            </a:r>
            <a:endParaRPr lang="en-US" sz="1800" dirty="0"/>
          </a:p>
        </p:txBody>
      </p:sp>
      <p:sp>
        <p:nvSpPr>
          <p:cNvPr id="9" name="Text 6"/>
          <p:cNvSpPr/>
          <p:nvPr/>
        </p:nvSpPr>
        <p:spPr>
          <a:xfrm>
            <a:off x="4805601" y="1874044"/>
            <a:ext cx="3576995" cy="747236"/>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Lato" pitchFamily="34" charset="0"/>
                <a:ea typeface="Lato" pitchFamily="34" charset="-122"/>
                <a:cs typeface="Lato" pitchFamily="34" charset="-120"/>
              </a:rPr>
              <a:t>Strong performer balancing volume and price point, appealing to a broad customer base while maintaining solid margins</a:t>
            </a:r>
            <a:endParaRPr lang="en-US" sz="1200" dirty="0"/>
          </a:p>
        </p:txBody>
      </p:sp>
      <p:sp>
        <p:nvSpPr>
          <p:cNvPr id="10" name="Shape 7"/>
          <p:cNvSpPr/>
          <p:nvPr/>
        </p:nvSpPr>
        <p:spPr>
          <a:xfrm>
            <a:off x="605671" y="2932748"/>
            <a:ext cx="7932658" cy="953453"/>
          </a:xfrm>
          <a:prstGeom prst="roundRect">
            <a:avLst>
              <a:gd name="adj" fmla="val 2451"/>
            </a:avLst>
          </a:prstGeom>
          <a:solidFill>
            <a:srgbClr val="282824"/>
          </a:solidFill>
          <a:ln/>
        </p:spPr>
        <p:txBody>
          <a:bodyPr/>
          <a:lstStyle/>
          <a:p>
            <a:endParaRPr lang="en-IN"/>
          </a:p>
        </p:txBody>
      </p:sp>
      <p:sp>
        <p:nvSpPr>
          <p:cNvPr id="11" name="Text 8"/>
          <p:cNvSpPr/>
          <p:nvPr/>
        </p:nvSpPr>
        <p:spPr>
          <a:xfrm>
            <a:off x="761405" y="3088481"/>
            <a:ext cx="2336363" cy="299561"/>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Lato Bold" pitchFamily="34" charset="0"/>
                <a:ea typeface="Lato Bold" pitchFamily="34" charset="-122"/>
                <a:cs typeface="Lato Bold" pitchFamily="34" charset="-120"/>
              </a:rPr>
              <a:t>🥉</a:t>
            </a:r>
            <a:r>
              <a:rPr lang="en-US" sz="1800" b="1" dirty="0">
                <a:solidFill>
                  <a:srgbClr val="FFFFFF"/>
                </a:solidFill>
                <a:latin typeface="Lato Bold" pitchFamily="34" charset="0"/>
                <a:ea typeface="Lato Bold" pitchFamily="34" charset="-122"/>
                <a:cs typeface="Lato Bold" pitchFamily="34" charset="-120"/>
              </a:rPr>
              <a:t> Third Place</a:t>
            </a:r>
            <a:endParaRPr lang="en-US" sz="1800" dirty="0"/>
          </a:p>
        </p:txBody>
      </p:sp>
      <p:sp>
        <p:nvSpPr>
          <p:cNvPr id="12" name="Text 9"/>
          <p:cNvSpPr/>
          <p:nvPr/>
        </p:nvSpPr>
        <p:spPr>
          <a:xfrm>
            <a:off x="761405" y="3481388"/>
            <a:ext cx="7621191" cy="249079"/>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Lato" pitchFamily="34" charset="0"/>
                <a:ea typeface="Lato" pitchFamily="34" charset="-122"/>
                <a:cs typeface="Lato" pitchFamily="34" charset="-120"/>
              </a:rPr>
              <a:t>Consistent contributor to overall revenue, often a classic favorite with reliable repeat purchase patterns</a:t>
            </a:r>
            <a:endParaRPr lang="en-US" sz="1200" dirty="0"/>
          </a:p>
        </p:txBody>
      </p:sp>
      <p:sp>
        <p:nvSpPr>
          <p:cNvPr id="13" name="Text 10"/>
          <p:cNvSpPr/>
          <p:nvPr/>
        </p:nvSpPr>
        <p:spPr>
          <a:xfrm>
            <a:off x="605671" y="4061341"/>
            <a:ext cx="7932658" cy="747236"/>
          </a:xfrm>
          <a:prstGeom prst="rect">
            <a:avLst/>
          </a:prstGeom>
          <a:noFill/>
          <a:ln/>
        </p:spPr>
        <p:txBody>
          <a:bodyPr wrap="squar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This revenue-based ranking differs from pure quantity rankings by accounting for price variations. It identifies which products drive the most financial value, not just volume. Join order details with pricing and pizza type data, calculate total revenue per type, and rank accordingly.</a:t>
            </a:r>
            <a:endParaRPr lang="en-US" sz="1200" dirty="0"/>
          </a:p>
        </p:txBody>
      </p:sp>
      <p:pic>
        <p:nvPicPr>
          <p:cNvPr id="14" name="Image 1" descr="preencoded.png"/>
          <p:cNvPicPr>
            <a:picLocks noChangeAspect="1"/>
          </p:cNvPicPr>
          <p:nvPr/>
        </p:nvPicPr>
        <p:blipFill>
          <a:blip r:embed="rId4"/>
          <a:stretch>
            <a:fillRect/>
          </a:stretch>
        </p:blipFill>
        <p:spPr>
          <a:xfrm>
            <a:off x="605670" y="5158859"/>
            <a:ext cx="5095993" cy="2757920"/>
          </a:xfrm>
          <a:prstGeom prst="rect">
            <a:avLst/>
          </a:prstGeom>
        </p:spPr>
      </p:pic>
      <p:pic>
        <p:nvPicPr>
          <p:cNvPr id="15" name="Image 2" descr="preencoded.png"/>
          <p:cNvPicPr>
            <a:picLocks noChangeAspect="1"/>
          </p:cNvPicPr>
          <p:nvPr/>
        </p:nvPicPr>
        <p:blipFill>
          <a:blip r:embed="rId5"/>
          <a:stretch>
            <a:fillRect/>
          </a:stretch>
        </p:blipFill>
        <p:spPr>
          <a:xfrm>
            <a:off x="5887879" y="5158859"/>
            <a:ext cx="2650450" cy="17453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1873" y="600551"/>
            <a:ext cx="6843474" cy="532805"/>
          </a:xfrm>
          <a:prstGeom prst="rect">
            <a:avLst/>
          </a:prstGeom>
          <a:noFill/>
          <a:ln/>
        </p:spPr>
        <p:txBody>
          <a:bodyPr wrap="none" lIns="0" tIns="0" rIns="0" bIns="0" rtlCol="0" anchor="t"/>
          <a:lstStyle/>
          <a:p>
            <a:pPr marL="0" indent="0" algn="l">
              <a:lnSpc>
                <a:spcPts val="4150"/>
              </a:lnSpc>
              <a:buNone/>
            </a:pPr>
            <a:r>
              <a:rPr lang="en-US" sz="3350" b="1" dirty="0">
                <a:solidFill>
                  <a:srgbClr val="282824"/>
                </a:solidFill>
                <a:latin typeface="Lato Bold" pitchFamily="34" charset="0"/>
                <a:ea typeface="Lato Bold" pitchFamily="34" charset="-122"/>
                <a:cs typeface="Lato Bold" pitchFamily="34" charset="-120"/>
              </a:rPr>
              <a:t>Revenue Contribution by Pizza Type</a:t>
            </a:r>
            <a:endParaRPr lang="en-US" sz="3350" dirty="0"/>
          </a:p>
        </p:txBody>
      </p:sp>
      <p:sp>
        <p:nvSpPr>
          <p:cNvPr id="4" name="Text 1"/>
          <p:cNvSpPr/>
          <p:nvPr/>
        </p:nvSpPr>
        <p:spPr>
          <a:xfrm>
            <a:off x="701873" y="1388983"/>
            <a:ext cx="7740253" cy="1091089"/>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Understanding which pizza types drive the most revenue is essential for optimizing menu offerings and inventory management. This analysis breaks down the percentage contribution of each pizza type to total revenue, helping identify your most profitable products and guide strategic decisions about pricing, promotion, and menu development.</a:t>
            </a:r>
            <a:endParaRPr lang="en-US" sz="1300" dirty="0"/>
          </a:p>
        </p:txBody>
      </p:sp>
      <p:pic>
        <p:nvPicPr>
          <p:cNvPr id="5" name="Image 1" descr="preencoded.png"/>
          <p:cNvPicPr>
            <a:picLocks noChangeAspect="1"/>
          </p:cNvPicPr>
          <p:nvPr/>
        </p:nvPicPr>
        <p:blipFill>
          <a:blip r:embed="rId4"/>
          <a:stretch>
            <a:fillRect/>
          </a:stretch>
        </p:blipFill>
        <p:spPr>
          <a:xfrm>
            <a:off x="701873" y="2863452"/>
            <a:ext cx="4784528" cy="4969105"/>
          </a:xfrm>
          <a:prstGeom prst="rect">
            <a:avLst/>
          </a:prstGeom>
        </p:spPr>
      </p:pic>
      <p:sp>
        <p:nvSpPr>
          <p:cNvPr id="6" name="Text 2"/>
          <p:cNvSpPr/>
          <p:nvPr/>
        </p:nvSpPr>
        <p:spPr>
          <a:xfrm>
            <a:off x="5603081" y="2842141"/>
            <a:ext cx="2130981" cy="266343"/>
          </a:xfrm>
          <a:prstGeom prst="rect">
            <a:avLst/>
          </a:prstGeom>
          <a:noFill/>
          <a:ln/>
        </p:spPr>
        <p:txBody>
          <a:bodyPr wrap="none" lIns="0" tIns="0" rIns="0" bIns="0" rtlCol="0" anchor="t"/>
          <a:lstStyle/>
          <a:p>
            <a:pPr marL="0" indent="0" algn="l">
              <a:lnSpc>
                <a:spcPts val="2050"/>
              </a:lnSpc>
              <a:buNone/>
            </a:pPr>
            <a:r>
              <a:rPr lang="en-US" sz="1650" b="1" dirty="0">
                <a:solidFill>
                  <a:srgbClr val="282824"/>
                </a:solidFill>
                <a:latin typeface="Lato Bold" pitchFamily="34" charset="0"/>
                <a:ea typeface="Lato Bold" pitchFamily="34" charset="-122"/>
                <a:cs typeface="Lato Bold" pitchFamily="34" charset="-120"/>
              </a:rPr>
              <a:t>Key Insights</a:t>
            </a:r>
            <a:endParaRPr lang="en-US" sz="1650" dirty="0"/>
          </a:p>
        </p:txBody>
      </p:sp>
      <p:sp>
        <p:nvSpPr>
          <p:cNvPr id="7" name="Text 3"/>
          <p:cNvSpPr/>
          <p:nvPr/>
        </p:nvSpPr>
        <p:spPr>
          <a:xfrm>
            <a:off x="5603081" y="3278862"/>
            <a:ext cx="2846546" cy="54554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4A4A45"/>
                </a:solidFill>
                <a:latin typeface="Lato" pitchFamily="34" charset="0"/>
                <a:ea typeface="Lato" pitchFamily="34" charset="-122"/>
                <a:cs typeface="Lato" pitchFamily="34" charset="-120"/>
              </a:rPr>
              <a:t>The Thai Chicken Pizza leads revenue contribution at 20.4%</a:t>
            </a:r>
            <a:endParaRPr lang="en-US" sz="1300" dirty="0"/>
          </a:p>
        </p:txBody>
      </p:sp>
      <p:sp>
        <p:nvSpPr>
          <p:cNvPr id="8" name="Text 4"/>
          <p:cNvSpPr/>
          <p:nvPr/>
        </p:nvSpPr>
        <p:spPr>
          <a:xfrm>
            <a:off x="5603081" y="3884057"/>
            <a:ext cx="2846546" cy="54554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4A4A45"/>
                </a:solidFill>
                <a:latin typeface="Lato" pitchFamily="34" charset="0"/>
                <a:ea typeface="Lato" pitchFamily="34" charset="-122"/>
                <a:cs typeface="Lato" pitchFamily="34" charset="-120"/>
              </a:rPr>
              <a:t>Classic pizzas dominate the top revenue positions</a:t>
            </a:r>
            <a:endParaRPr lang="en-US" sz="1300" dirty="0"/>
          </a:p>
        </p:txBody>
      </p:sp>
      <p:sp>
        <p:nvSpPr>
          <p:cNvPr id="9" name="Text 5"/>
          <p:cNvSpPr/>
          <p:nvPr/>
        </p:nvSpPr>
        <p:spPr>
          <a:xfrm>
            <a:off x="5603081" y="4489252"/>
            <a:ext cx="2846546" cy="54554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4A4A45"/>
                </a:solidFill>
                <a:latin typeface="Lato" pitchFamily="34" charset="0"/>
                <a:ea typeface="Lato" pitchFamily="34" charset="-122"/>
                <a:cs typeface="Lato" pitchFamily="34" charset="-120"/>
              </a:rPr>
              <a:t>Specialty varieties show strong performance in the mid-range</a:t>
            </a:r>
            <a:endParaRPr lang="en-US" sz="1300" dirty="0"/>
          </a:p>
        </p:txBody>
      </p:sp>
      <p:pic>
        <p:nvPicPr>
          <p:cNvPr id="10" name="Image 2" descr="preencoded.png"/>
          <p:cNvPicPr>
            <a:picLocks noChangeAspect="1"/>
          </p:cNvPicPr>
          <p:nvPr/>
        </p:nvPicPr>
        <p:blipFill>
          <a:blip r:embed="rId5"/>
          <a:stretch>
            <a:fillRect/>
          </a:stretch>
        </p:blipFill>
        <p:spPr>
          <a:xfrm>
            <a:off x="6031290" y="5689640"/>
            <a:ext cx="2567821" cy="19394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5779" y="500301"/>
            <a:ext cx="4746903" cy="368498"/>
          </a:xfrm>
          <a:prstGeom prst="rect">
            <a:avLst/>
          </a:prstGeom>
          <a:noFill/>
          <a:ln/>
        </p:spPr>
        <p:txBody>
          <a:bodyPr wrap="none" lIns="0" tIns="0" rIns="0" bIns="0" rtlCol="0" anchor="t"/>
          <a:lstStyle/>
          <a:p>
            <a:pPr marL="0" indent="0" algn="l">
              <a:lnSpc>
                <a:spcPts val="2900"/>
              </a:lnSpc>
              <a:buNone/>
            </a:pPr>
            <a:r>
              <a:rPr lang="en-US" sz="2300" b="1" dirty="0">
                <a:solidFill>
                  <a:srgbClr val="282824"/>
                </a:solidFill>
                <a:latin typeface="Lato Bold" pitchFamily="34" charset="0"/>
                <a:ea typeface="Lato Bold" pitchFamily="34" charset="-122"/>
                <a:cs typeface="Lato Bold" pitchFamily="34" charset="-120"/>
              </a:rPr>
              <a:t>Cumulative Revenue Growth Trends</a:t>
            </a:r>
            <a:endParaRPr lang="en-US" sz="2300" dirty="0"/>
          </a:p>
        </p:txBody>
      </p:sp>
      <p:sp>
        <p:nvSpPr>
          <p:cNvPr id="4" name="Text 1"/>
          <p:cNvSpPr/>
          <p:nvPr/>
        </p:nvSpPr>
        <p:spPr>
          <a:xfrm>
            <a:off x="515779" y="1045607"/>
            <a:ext cx="8112442" cy="377190"/>
          </a:xfrm>
          <a:prstGeom prst="rect">
            <a:avLst/>
          </a:prstGeom>
          <a:noFill/>
          <a:ln/>
        </p:spPr>
        <p:txBody>
          <a:bodyPr wrap="square" lIns="0" tIns="0" rIns="0" bIns="0" rtlCol="0" anchor="t"/>
          <a:lstStyle/>
          <a:p>
            <a:pPr marL="0" indent="0" algn="l">
              <a:lnSpc>
                <a:spcPts val="1450"/>
              </a:lnSpc>
              <a:buNone/>
            </a:pPr>
            <a:r>
              <a:rPr lang="en-US" sz="900" dirty="0">
                <a:solidFill>
                  <a:srgbClr val="4A4A45"/>
                </a:solidFill>
                <a:latin typeface="Lato" pitchFamily="34" charset="0"/>
                <a:ea typeface="Lato" pitchFamily="34" charset="-122"/>
                <a:cs typeface="Lato" pitchFamily="34" charset="-120"/>
              </a:rPr>
              <a:t>Tracking cumulative revenue over time reveals crucial patterns in business performance, seasonal fluctuations, and growth trajectory. This temporal analysis helps identify peak periods, understand customer behavior patterns, and forecast future revenue streams with greater accuracy.</a:t>
            </a:r>
            <a:endParaRPr lang="en-US" sz="900" dirty="0"/>
          </a:p>
        </p:txBody>
      </p:sp>
      <p:sp>
        <p:nvSpPr>
          <p:cNvPr id="5" name="Shape 2"/>
          <p:cNvSpPr/>
          <p:nvPr/>
        </p:nvSpPr>
        <p:spPr>
          <a:xfrm>
            <a:off x="515779" y="1555432"/>
            <a:ext cx="3997285" cy="1339453"/>
          </a:xfrm>
          <a:prstGeom prst="roundRect">
            <a:avLst>
              <a:gd name="adj" fmla="val 1320"/>
            </a:avLst>
          </a:prstGeom>
          <a:solidFill>
            <a:srgbClr val="E5DFD2"/>
          </a:solidFill>
          <a:ln/>
        </p:spPr>
        <p:txBody>
          <a:bodyPr/>
          <a:lstStyle/>
          <a:p>
            <a:endParaRPr lang="en-IN"/>
          </a:p>
        </p:txBody>
      </p:sp>
      <p:sp>
        <p:nvSpPr>
          <p:cNvPr id="6" name="Shape 3"/>
          <p:cNvSpPr/>
          <p:nvPr/>
        </p:nvSpPr>
        <p:spPr>
          <a:xfrm>
            <a:off x="633651" y="1673304"/>
            <a:ext cx="353735" cy="353735"/>
          </a:xfrm>
          <a:prstGeom prst="roundRect">
            <a:avLst>
              <a:gd name="adj" fmla="val 25847274"/>
            </a:avLst>
          </a:prstGeom>
          <a:solidFill>
            <a:srgbClr val="282824"/>
          </a:solidFill>
          <a:ln/>
        </p:spPr>
        <p:txBody>
          <a:bodyPr/>
          <a:lstStyle/>
          <a:p>
            <a:endParaRPr lang="en-IN"/>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925" y="1770578"/>
            <a:ext cx="159068" cy="159068"/>
          </a:xfrm>
          <a:prstGeom prst="rect">
            <a:avLst/>
          </a:prstGeom>
        </p:spPr>
      </p:pic>
      <p:sp>
        <p:nvSpPr>
          <p:cNvPr id="8" name="Text 4"/>
          <p:cNvSpPr/>
          <p:nvPr/>
        </p:nvSpPr>
        <p:spPr>
          <a:xfrm>
            <a:off x="633651" y="2144911"/>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4A4A45"/>
                </a:solidFill>
                <a:latin typeface="Lato Bold" pitchFamily="34" charset="0"/>
                <a:ea typeface="Lato Bold" pitchFamily="34" charset="-122"/>
                <a:cs typeface="Lato Bold" pitchFamily="34" charset="-120"/>
              </a:rPr>
              <a:t>Growth Acceleration</a:t>
            </a:r>
            <a:endParaRPr lang="en-US" sz="1150" dirty="0"/>
          </a:p>
        </p:txBody>
      </p:sp>
      <p:sp>
        <p:nvSpPr>
          <p:cNvPr id="9" name="Text 5"/>
          <p:cNvSpPr/>
          <p:nvPr/>
        </p:nvSpPr>
        <p:spPr>
          <a:xfrm>
            <a:off x="633651" y="2399824"/>
            <a:ext cx="3761542" cy="377190"/>
          </a:xfrm>
          <a:prstGeom prst="rect">
            <a:avLst/>
          </a:prstGeom>
          <a:noFill/>
          <a:ln/>
        </p:spPr>
        <p:txBody>
          <a:bodyPr wrap="square" lIns="0" tIns="0" rIns="0" bIns="0" rtlCol="0" anchor="t"/>
          <a:lstStyle/>
          <a:p>
            <a:pPr marL="0" indent="0" algn="l">
              <a:lnSpc>
                <a:spcPts val="1450"/>
              </a:lnSpc>
              <a:buNone/>
            </a:pPr>
            <a:r>
              <a:rPr lang="en-US" sz="900" dirty="0">
                <a:solidFill>
                  <a:srgbClr val="4A4A45"/>
                </a:solidFill>
                <a:latin typeface="Lato" pitchFamily="34" charset="0"/>
                <a:ea typeface="Lato" pitchFamily="34" charset="-122"/>
                <a:cs typeface="Lato" pitchFamily="34" charset="-120"/>
              </a:rPr>
              <a:t>Monitor the rate of revenue accumulation to identify periods of rapid growth and potential slowdowns.</a:t>
            </a:r>
            <a:endParaRPr lang="en-US" sz="900" dirty="0"/>
          </a:p>
        </p:txBody>
      </p:sp>
      <p:sp>
        <p:nvSpPr>
          <p:cNvPr id="10" name="Shape 6"/>
          <p:cNvSpPr/>
          <p:nvPr/>
        </p:nvSpPr>
        <p:spPr>
          <a:xfrm>
            <a:off x="4630936" y="1555432"/>
            <a:ext cx="3997285" cy="1339453"/>
          </a:xfrm>
          <a:prstGeom prst="roundRect">
            <a:avLst>
              <a:gd name="adj" fmla="val 1320"/>
            </a:avLst>
          </a:prstGeom>
          <a:solidFill>
            <a:srgbClr val="E5DFD2"/>
          </a:solidFill>
          <a:ln/>
        </p:spPr>
        <p:txBody>
          <a:bodyPr/>
          <a:lstStyle/>
          <a:p>
            <a:endParaRPr lang="en-IN"/>
          </a:p>
        </p:txBody>
      </p:sp>
      <p:sp>
        <p:nvSpPr>
          <p:cNvPr id="11" name="Shape 7"/>
          <p:cNvSpPr/>
          <p:nvPr/>
        </p:nvSpPr>
        <p:spPr>
          <a:xfrm>
            <a:off x="4748808" y="1673304"/>
            <a:ext cx="353735" cy="353735"/>
          </a:xfrm>
          <a:prstGeom prst="roundRect">
            <a:avLst>
              <a:gd name="adj" fmla="val 25847274"/>
            </a:avLst>
          </a:prstGeom>
          <a:solidFill>
            <a:srgbClr val="282824"/>
          </a:solidFill>
          <a:ln/>
        </p:spPr>
        <p:txBody>
          <a:bodyPr/>
          <a:lstStyle/>
          <a:p>
            <a:endParaRPr lang="en-IN"/>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082" y="1770578"/>
            <a:ext cx="159068" cy="159068"/>
          </a:xfrm>
          <a:prstGeom prst="rect">
            <a:avLst/>
          </a:prstGeom>
        </p:spPr>
      </p:pic>
      <p:sp>
        <p:nvSpPr>
          <p:cNvPr id="13" name="Text 8"/>
          <p:cNvSpPr/>
          <p:nvPr/>
        </p:nvSpPr>
        <p:spPr>
          <a:xfrm>
            <a:off x="4748808" y="2144911"/>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4A4A45"/>
                </a:solidFill>
                <a:latin typeface="Lato Bold" pitchFamily="34" charset="0"/>
                <a:ea typeface="Lato Bold" pitchFamily="34" charset="-122"/>
                <a:cs typeface="Lato Bold" pitchFamily="34" charset="-120"/>
              </a:rPr>
              <a:t>Seasonal Patterns</a:t>
            </a:r>
            <a:endParaRPr lang="en-US" sz="1150" dirty="0"/>
          </a:p>
        </p:txBody>
      </p:sp>
      <p:sp>
        <p:nvSpPr>
          <p:cNvPr id="14" name="Text 9"/>
          <p:cNvSpPr/>
          <p:nvPr/>
        </p:nvSpPr>
        <p:spPr>
          <a:xfrm>
            <a:off x="4748808" y="2399824"/>
            <a:ext cx="3761542" cy="377190"/>
          </a:xfrm>
          <a:prstGeom prst="rect">
            <a:avLst/>
          </a:prstGeom>
          <a:noFill/>
          <a:ln/>
        </p:spPr>
        <p:txBody>
          <a:bodyPr wrap="square" lIns="0" tIns="0" rIns="0" bIns="0" rtlCol="0" anchor="t"/>
          <a:lstStyle/>
          <a:p>
            <a:pPr marL="0" indent="0" algn="l">
              <a:lnSpc>
                <a:spcPts val="1450"/>
              </a:lnSpc>
              <a:buNone/>
            </a:pPr>
            <a:r>
              <a:rPr lang="en-US" sz="900" dirty="0">
                <a:solidFill>
                  <a:srgbClr val="4A4A45"/>
                </a:solidFill>
                <a:latin typeface="Lato" pitchFamily="34" charset="0"/>
                <a:ea typeface="Lato" pitchFamily="34" charset="-122"/>
                <a:cs typeface="Lato" pitchFamily="34" charset="-120"/>
              </a:rPr>
              <a:t>Recognize recurring trends that align with holidays, weather changes, or promotional campaigns.</a:t>
            </a:r>
            <a:endParaRPr lang="en-US" sz="900" dirty="0"/>
          </a:p>
        </p:txBody>
      </p:sp>
      <p:sp>
        <p:nvSpPr>
          <p:cNvPr id="15" name="Shape 10"/>
          <p:cNvSpPr/>
          <p:nvPr/>
        </p:nvSpPr>
        <p:spPr>
          <a:xfrm>
            <a:off x="515779" y="3012758"/>
            <a:ext cx="8112442" cy="1150858"/>
          </a:xfrm>
          <a:prstGeom prst="roundRect">
            <a:avLst>
              <a:gd name="adj" fmla="val 1537"/>
            </a:avLst>
          </a:prstGeom>
          <a:solidFill>
            <a:srgbClr val="E5DFD2"/>
          </a:solidFill>
          <a:ln/>
        </p:spPr>
        <p:txBody>
          <a:bodyPr/>
          <a:lstStyle/>
          <a:p>
            <a:endParaRPr lang="en-IN"/>
          </a:p>
        </p:txBody>
      </p:sp>
      <p:sp>
        <p:nvSpPr>
          <p:cNvPr id="16" name="Shape 11"/>
          <p:cNvSpPr/>
          <p:nvPr/>
        </p:nvSpPr>
        <p:spPr>
          <a:xfrm>
            <a:off x="633651" y="3130629"/>
            <a:ext cx="353735" cy="353735"/>
          </a:xfrm>
          <a:prstGeom prst="roundRect">
            <a:avLst>
              <a:gd name="adj" fmla="val 25847274"/>
            </a:avLst>
          </a:prstGeom>
          <a:solidFill>
            <a:srgbClr val="282824"/>
          </a:solidFill>
          <a:ln/>
        </p:spPr>
        <p:txBody>
          <a:bodyPr/>
          <a:lstStyle/>
          <a:p>
            <a:endParaRPr lang="en-IN"/>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925" y="3227903"/>
            <a:ext cx="159068" cy="159068"/>
          </a:xfrm>
          <a:prstGeom prst="rect">
            <a:avLst/>
          </a:prstGeom>
        </p:spPr>
      </p:pic>
      <p:sp>
        <p:nvSpPr>
          <p:cNvPr id="18" name="Text 12"/>
          <p:cNvSpPr/>
          <p:nvPr/>
        </p:nvSpPr>
        <p:spPr>
          <a:xfrm>
            <a:off x="633651" y="3602236"/>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4A4A45"/>
                </a:solidFill>
                <a:latin typeface="Lato Bold" pitchFamily="34" charset="0"/>
                <a:ea typeface="Lato Bold" pitchFamily="34" charset="-122"/>
                <a:cs typeface="Lato Bold" pitchFamily="34" charset="-120"/>
              </a:rPr>
              <a:t>Revenue Milestones</a:t>
            </a:r>
            <a:endParaRPr lang="en-US" sz="1150" dirty="0"/>
          </a:p>
        </p:txBody>
      </p:sp>
      <p:sp>
        <p:nvSpPr>
          <p:cNvPr id="19" name="Text 13"/>
          <p:cNvSpPr/>
          <p:nvPr/>
        </p:nvSpPr>
        <p:spPr>
          <a:xfrm>
            <a:off x="633651" y="3857149"/>
            <a:ext cx="7876699" cy="188595"/>
          </a:xfrm>
          <a:prstGeom prst="rect">
            <a:avLst/>
          </a:prstGeom>
          <a:noFill/>
          <a:ln/>
        </p:spPr>
        <p:txBody>
          <a:bodyPr wrap="none" lIns="0" tIns="0" rIns="0" bIns="0" rtlCol="0" anchor="t"/>
          <a:lstStyle/>
          <a:p>
            <a:pPr marL="0" indent="0" algn="l">
              <a:lnSpc>
                <a:spcPts val="1450"/>
              </a:lnSpc>
              <a:buNone/>
            </a:pPr>
            <a:r>
              <a:rPr lang="en-US" sz="900" dirty="0">
                <a:solidFill>
                  <a:srgbClr val="4A4A45"/>
                </a:solidFill>
                <a:latin typeface="Lato" pitchFamily="34" charset="0"/>
                <a:ea typeface="Lato" pitchFamily="34" charset="-122"/>
                <a:cs typeface="Lato" pitchFamily="34" charset="-120"/>
              </a:rPr>
              <a:t>Track progress toward annual goals and benchmark performance against previous periods.</a:t>
            </a:r>
            <a:endParaRPr lang="en-US" sz="900" dirty="0"/>
          </a:p>
        </p:txBody>
      </p:sp>
      <p:pic>
        <p:nvPicPr>
          <p:cNvPr id="20" name="Image 4" descr="preencoded.png"/>
          <p:cNvPicPr>
            <a:picLocks noChangeAspect="1"/>
          </p:cNvPicPr>
          <p:nvPr/>
        </p:nvPicPr>
        <p:blipFill>
          <a:blip r:embed="rId10"/>
          <a:stretch>
            <a:fillRect/>
          </a:stretch>
        </p:blipFill>
        <p:spPr>
          <a:xfrm>
            <a:off x="515778" y="4428887"/>
            <a:ext cx="5933148" cy="3487892"/>
          </a:xfrm>
          <a:prstGeom prst="rect">
            <a:avLst/>
          </a:prstGeom>
        </p:spPr>
      </p:pic>
      <p:pic>
        <p:nvPicPr>
          <p:cNvPr id="21" name="Image 5" descr="preencoded.png"/>
          <p:cNvPicPr>
            <a:picLocks noChangeAspect="1"/>
          </p:cNvPicPr>
          <p:nvPr/>
        </p:nvPicPr>
        <p:blipFill>
          <a:blip r:embed="rId11"/>
          <a:stretch>
            <a:fillRect/>
          </a:stretch>
        </p:blipFill>
        <p:spPr>
          <a:xfrm>
            <a:off x="6533147" y="4428887"/>
            <a:ext cx="1977203" cy="34878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6279"/>
            <a:ext cx="6598682" cy="496133"/>
          </a:xfrm>
          <a:prstGeom prst="rect">
            <a:avLst/>
          </a:prstGeom>
          <a:noFill/>
          <a:ln/>
        </p:spPr>
        <p:txBody>
          <a:bodyPr wrap="none" lIns="0" tIns="0" rIns="0" bIns="0" rtlCol="0" anchor="t"/>
          <a:lstStyle/>
          <a:p>
            <a:pPr marL="0" indent="0" algn="l">
              <a:lnSpc>
                <a:spcPts val="3900"/>
              </a:lnSpc>
              <a:buNone/>
            </a:pPr>
            <a:r>
              <a:rPr lang="en-US" sz="3100" b="1" dirty="0">
                <a:solidFill>
                  <a:srgbClr val="282824"/>
                </a:solidFill>
                <a:latin typeface="Lato Bold" pitchFamily="34" charset="0"/>
                <a:ea typeface="Lato Bold" pitchFamily="34" charset="-122"/>
                <a:cs typeface="Lato Bold" pitchFamily="34" charset="-120"/>
              </a:rPr>
              <a:t>Top Revenue Performers by Category</a:t>
            </a:r>
            <a:endParaRPr lang="en-US" sz="3100" dirty="0"/>
          </a:p>
        </p:txBody>
      </p:sp>
      <p:sp>
        <p:nvSpPr>
          <p:cNvPr id="4" name="Text 1"/>
          <p:cNvSpPr/>
          <p:nvPr/>
        </p:nvSpPr>
        <p:spPr>
          <a:xfrm>
            <a:off x="793790" y="1440537"/>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4A4A45"/>
                </a:solidFill>
                <a:latin typeface="Lato" pitchFamily="34" charset="0"/>
                <a:ea typeface="Lato" pitchFamily="34" charset="-122"/>
                <a:cs typeface="Lato" pitchFamily="34" charset="-120"/>
              </a:rPr>
              <a:t>Identifying the top 3 most ordered pizza types within each category provides actionable intelligence for menu optimization. This granular analysis reveals which specific products resonate most with customers in each category, enabling data-driven decisions about inventory allocation, staff training priorities, and targeted marketing efforts.</a:t>
            </a:r>
            <a:endParaRPr lang="en-US" sz="1250" dirty="0"/>
          </a:p>
        </p:txBody>
      </p:sp>
      <p:pic>
        <p:nvPicPr>
          <p:cNvPr id="5" name="Image 1" descr="preencoded.png"/>
          <p:cNvPicPr>
            <a:picLocks noChangeAspect="1"/>
          </p:cNvPicPr>
          <p:nvPr/>
        </p:nvPicPr>
        <p:blipFill>
          <a:blip r:embed="rId4"/>
          <a:stretch>
            <a:fillRect/>
          </a:stretch>
        </p:blipFill>
        <p:spPr>
          <a:xfrm>
            <a:off x="168148" y="3223116"/>
            <a:ext cx="5634206" cy="4441000"/>
          </a:xfrm>
          <a:prstGeom prst="rect">
            <a:avLst/>
          </a:prstGeom>
        </p:spPr>
      </p:pic>
      <p:pic>
        <p:nvPicPr>
          <p:cNvPr id="6" name="Image 2" descr="preencoded.png"/>
          <p:cNvPicPr>
            <a:picLocks noChangeAspect="1"/>
          </p:cNvPicPr>
          <p:nvPr/>
        </p:nvPicPr>
        <p:blipFill>
          <a:blip r:embed="rId5"/>
          <a:stretch>
            <a:fillRect/>
          </a:stretch>
        </p:blipFill>
        <p:spPr>
          <a:xfrm>
            <a:off x="5891025" y="2694980"/>
            <a:ext cx="3164303" cy="38621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02112"/>
            <a:ext cx="6478905" cy="637937"/>
          </a:xfrm>
          <a:prstGeom prst="rect">
            <a:avLst/>
          </a:prstGeom>
          <a:noFill/>
          <a:ln/>
        </p:spPr>
        <p:txBody>
          <a:bodyPr wrap="none" lIns="0" tIns="0" rIns="0" bIns="0" rtlCol="0" anchor="t"/>
          <a:lstStyle/>
          <a:p>
            <a:pPr marL="0" indent="0" algn="l">
              <a:lnSpc>
                <a:spcPts val="5000"/>
              </a:lnSpc>
              <a:buNone/>
            </a:pPr>
            <a:r>
              <a:rPr lang="en-US" sz="4000" b="1" dirty="0">
                <a:solidFill>
                  <a:srgbClr val="282824"/>
                </a:solidFill>
                <a:latin typeface="Lato Bold" pitchFamily="34" charset="0"/>
                <a:ea typeface="Lato Bold" pitchFamily="34" charset="-122"/>
                <a:cs typeface="Lato Bold" pitchFamily="34" charset="-120"/>
              </a:rPr>
              <a:t>Key Takeaways &amp; Next Steps</a:t>
            </a:r>
            <a:endParaRPr lang="en-US" sz="4000" dirty="0"/>
          </a:p>
        </p:txBody>
      </p:sp>
      <p:sp>
        <p:nvSpPr>
          <p:cNvPr id="3" name="Shape 1"/>
          <p:cNvSpPr/>
          <p:nvPr/>
        </p:nvSpPr>
        <p:spPr>
          <a:xfrm>
            <a:off x="793790" y="1748314"/>
            <a:ext cx="4211479" cy="2528649"/>
          </a:xfrm>
          <a:prstGeom prst="roundRect">
            <a:avLst>
              <a:gd name="adj" fmla="val 4339"/>
            </a:avLst>
          </a:prstGeom>
          <a:solidFill>
            <a:srgbClr val="EFECE6"/>
          </a:solidFill>
          <a:ln w="22860">
            <a:solidFill>
              <a:srgbClr val="282824"/>
            </a:solidFill>
            <a:prstDash val="solid"/>
          </a:ln>
        </p:spPr>
        <p:txBody>
          <a:bodyPr/>
          <a:lstStyle/>
          <a:p>
            <a:endParaRPr lang="en-IN"/>
          </a:p>
        </p:txBody>
      </p:sp>
      <p:sp>
        <p:nvSpPr>
          <p:cNvPr id="4" name="Shape 2"/>
          <p:cNvSpPr/>
          <p:nvPr/>
        </p:nvSpPr>
        <p:spPr>
          <a:xfrm>
            <a:off x="770930" y="1748314"/>
            <a:ext cx="91440" cy="2528649"/>
          </a:xfrm>
          <a:prstGeom prst="roundRect">
            <a:avLst>
              <a:gd name="adj" fmla="val 33488"/>
            </a:avLst>
          </a:prstGeom>
          <a:solidFill>
            <a:srgbClr val="282824"/>
          </a:solidFill>
          <a:ln/>
        </p:spPr>
        <p:txBody>
          <a:bodyPr/>
          <a:lstStyle/>
          <a:p>
            <a:endParaRPr lang="en-IN"/>
          </a:p>
        </p:txBody>
      </p:sp>
      <p:sp>
        <p:nvSpPr>
          <p:cNvPr id="5" name="Text 3"/>
          <p:cNvSpPr/>
          <p:nvPr/>
        </p:nvSpPr>
        <p:spPr>
          <a:xfrm>
            <a:off x="1089303" y="1975247"/>
            <a:ext cx="2697242"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Revenue Concentration</a:t>
            </a:r>
            <a:endParaRPr lang="en-US" sz="2000" dirty="0"/>
          </a:p>
        </p:txBody>
      </p:sp>
      <p:sp>
        <p:nvSpPr>
          <p:cNvPr id="6" name="Text 4"/>
          <p:cNvSpPr/>
          <p:nvPr/>
        </p:nvSpPr>
        <p:spPr>
          <a:xfrm>
            <a:off x="1089303" y="2416493"/>
            <a:ext cx="3689033" cy="1633538"/>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A small number of pizza types drive the majority of revenue. Focus resources on maintaining quality and availability of these high-performers while testing innovations carefully.</a:t>
            </a:r>
            <a:endParaRPr lang="en-US" sz="1600" dirty="0"/>
          </a:p>
        </p:txBody>
      </p:sp>
      <p:sp>
        <p:nvSpPr>
          <p:cNvPr id="7" name="Shape 5"/>
          <p:cNvSpPr/>
          <p:nvPr/>
        </p:nvSpPr>
        <p:spPr>
          <a:xfrm>
            <a:off x="5209342" y="1748314"/>
            <a:ext cx="4211598" cy="2528649"/>
          </a:xfrm>
          <a:prstGeom prst="roundRect">
            <a:avLst>
              <a:gd name="adj" fmla="val 4339"/>
            </a:avLst>
          </a:prstGeom>
          <a:solidFill>
            <a:srgbClr val="EFECE6"/>
          </a:solidFill>
          <a:ln w="22860">
            <a:solidFill>
              <a:srgbClr val="282824"/>
            </a:solidFill>
            <a:prstDash val="solid"/>
          </a:ln>
        </p:spPr>
        <p:txBody>
          <a:bodyPr/>
          <a:lstStyle/>
          <a:p>
            <a:endParaRPr lang="en-IN"/>
          </a:p>
        </p:txBody>
      </p:sp>
      <p:sp>
        <p:nvSpPr>
          <p:cNvPr id="8" name="Shape 6"/>
          <p:cNvSpPr/>
          <p:nvPr/>
        </p:nvSpPr>
        <p:spPr>
          <a:xfrm>
            <a:off x="5186482" y="1748314"/>
            <a:ext cx="91440" cy="2528649"/>
          </a:xfrm>
          <a:prstGeom prst="roundRect">
            <a:avLst>
              <a:gd name="adj" fmla="val 33488"/>
            </a:avLst>
          </a:prstGeom>
          <a:solidFill>
            <a:srgbClr val="282824"/>
          </a:solidFill>
          <a:ln/>
        </p:spPr>
        <p:txBody>
          <a:bodyPr/>
          <a:lstStyle/>
          <a:p>
            <a:endParaRPr lang="en-IN"/>
          </a:p>
        </p:txBody>
      </p:sp>
      <p:sp>
        <p:nvSpPr>
          <p:cNvPr id="9" name="Text 7"/>
          <p:cNvSpPr/>
          <p:nvPr/>
        </p:nvSpPr>
        <p:spPr>
          <a:xfrm>
            <a:off x="5504855" y="1975247"/>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Temporal Intelligence</a:t>
            </a:r>
            <a:endParaRPr lang="en-US" sz="2000" dirty="0"/>
          </a:p>
        </p:txBody>
      </p:sp>
      <p:sp>
        <p:nvSpPr>
          <p:cNvPr id="10" name="Text 8"/>
          <p:cNvSpPr/>
          <p:nvPr/>
        </p:nvSpPr>
        <p:spPr>
          <a:xfrm>
            <a:off x="5504855" y="2416493"/>
            <a:ext cx="3689152" cy="1633538"/>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Cumulative revenue trends reveal critical insights about seasonality and growth patterns. Use this data to optimize staffing, inventory, and promotional timing for maximum impact.</a:t>
            </a:r>
            <a:endParaRPr lang="en-US" sz="1600" dirty="0"/>
          </a:p>
        </p:txBody>
      </p:sp>
      <p:sp>
        <p:nvSpPr>
          <p:cNvPr id="11" name="Shape 9"/>
          <p:cNvSpPr/>
          <p:nvPr/>
        </p:nvSpPr>
        <p:spPr>
          <a:xfrm>
            <a:off x="9625013" y="1748314"/>
            <a:ext cx="4211598" cy="2528649"/>
          </a:xfrm>
          <a:prstGeom prst="roundRect">
            <a:avLst>
              <a:gd name="adj" fmla="val 4339"/>
            </a:avLst>
          </a:prstGeom>
          <a:solidFill>
            <a:srgbClr val="EFECE6"/>
          </a:solidFill>
          <a:ln w="22860">
            <a:solidFill>
              <a:srgbClr val="282824"/>
            </a:solidFill>
            <a:prstDash val="solid"/>
          </a:ln>
        </p:spPr>
        <p:txBody>
          <a:bodyPr/>
          <a:lstStyle/>
          <a:p>
            <a:endParaRPr lang="en-IN"/>
          </a:p>
        </p:txBody>
      </p:sp>
      <p:sp>
        <p:nvSpPr>
          <p:cNvPr id="12" name="Shape 10"/>
          <p:cNvSpPr/>
          <p:nvPr/>
        </p:nvSpPr>
        <p:spPr>
          <a:xfrm>
            <a:off x="9602153" y="1748314"/>
            <a:ext cx="91440" cy="2528649"/>
          </a:xfrm>
          <a:prstGeom prst="roundRect">
            <a:avLst>
              <a:gd name="adj" fmla="val 33488"/>
            </a:avLst>
          </a:prstGeom>
          <a:solidFill>
            <a:srgbClr val="282824"/>
          </a:solidFill>
          <a:ln/>
        </p:spPr>
        <p:txBody>
          <a:bodyPr/>
          <a:lstStyle/>
          <a:p>
            <a:endParaRPr lang="en-IN"/>
          </a:p>
        </p:txBody>
      </p:sp>
      <p:sp>
        <p:nvSpPr>
          <p:cNvPr id="13" name="Text 11"/>
          <p:cNvSpPr/>
          <p:nvPr/>
        </p:nvSpPr>
        <p:spPr>
          <a:xfrm>
            <a:off x="9920526" y="1975247"/>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Category Strategy</a:t>
            </a:r>
            <a:endParaRPr lang="en-US" sz="2000" dirty="0"/>
          </a:p>
        </p:txBody>
      </p:sp>
      <p:sp>
        <p:nvSpPr>
          <p:cNvPr id="14" name="Text 12"/>
          <p:cNvSpPr/>
          <p:nvPr/>
        </p:nvSpPr>
        <p:spPr>
          <a:xfrm>
            <a:off x="9920526" y="2416493"/>
            <a:ext cx="3689152" cy="1633538"/>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Each pizza category has distinct top performers. Tailor your marketing and operations strategy to highlight these winners while strategically phasing out underperformers.</a:t>
            </a:r>
            <a:endParaRPr lang="en-US" sz="1600" dirty="0"/>
          </a:p>
        </p:txBody>
      </p:sp>
      <p:sp>
        <p:nvSpPr>
          <p:cNvPr id="15" name="Shape 13"/>
          <p:cNvSpPr/>
          <p:nvPr/>
        </p:nvSpPr>
        <p:spPr>
          <a:xfrm>
            <a:off x="793790" y="4608511"/>
            <a:ext cx="13042821" cy="33099"/>
          </a:xfrm>
          <a:prstGeom prst="rect">
            <a:avLst/>
          </a:prstGeom>
          <a:solidFill>
            <a:srgbClr val="4A4A45">
              <a:alpha val="50000"/>
            </a:srgbClr>
          </a:solidFill>
          <a:ln/>
        </p:spPr>
        <p:txBody>
          <a:bodyPr/>
          <a:lstStyle/>
          <a:p>
            <a:endParaRPr lang="en-IN"/>
          </a:p>
        </p:txBody>
      </p:sp>
      <p:sp>
        <p:nvSpPr>
          <p:cNvPr id="16" name="Text 14"/>
          <p:cNvSpPr/>
          <p:nvPr/>
        </p:nvSpPr>
        <p:spPr>
          <a:xfrm>
            <a:off x="793790" y="4947642"/>
            <a:ext cx="3155633" cy="382786"/>
          </a:xfrm>
          <a:prstGeom prst="rect">
            <a:avLst/>
          </a:prstGeom>
          <a:noFill/>
          <a:ln/>
        </p:spPr>
        <p:txBody>
          <a:bodyPr wrap="none" lIns="0" tIns="0" rIns="0" bIns="0" rtlCol="0" anchor="t"/>
          <a:lstStyle/>
          <a:p>
            <a:pPr marL="0" indent="0" algn="l">
              <a:lnSpc>
                <a:spcPts val="3000"/>
              </a:lnSpc>
              <a:buNone/>
            </a:pPr>
            <a:r>
              <a:rPr lang="en-US" sz="2400" b="1" dirty="0">
                <a:solidFill>
                  <a:srgbClr val="282824"/>
                </a:solidFill>
                <a:latin typeface="Lato Bold" pitchFamily="34" charset="0"/>
                <a:ea typeface="Lato Bold" pitchFamily="34" charset="-122"/>
                <a:cs typeface="Lato Bold" pitchFamily="34" charset="-120"/>
              </a:rPr>
              <a:t>Recommended Actions</a:t>
            </a:r>
            <a:endParaRPr lang="en-US" sz="2400" dirty="0"/>
          </a:p>
        </p:txBody>
      </p:sp>
      <p:sp>
        <p:nvSpPr>
          <p:cNvPr id="17" name="Text 15"/>
          <p:cNvSpPr/>
          <p:nvPr/>
        </p:nvSpPr>
        <p:spPr>
          <a:xfrm>
            <a:off x="793790" y="584061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Optimize Menu</a:t>
            </a:r>
            <a:endParaRPr lang="en-US" sz="2000" dirty="0"/>
          </a:p>
        </p:txBody>
      </p:sp>
      <p:sp>
        <p:nvSpPr>
          <p:cNvPr id="18" name="Text 16"/>
          <p:cNvSpPr/>
          <p:nvPr/>
        </p:nvSpPr>
        <p:spPr>
          <a:xfrm>
            <a:off x="793790" y="6363533"/>
            <a:ext cx="3970496" cy="980123"/>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Prioritize top revenue-generating pizzas in prominent menu positions and promotional materials.</a:t>
            </a:r>
            <a:endParaRPr lang="en-US" sz="1600" dirty="0"/>
          </a:p>
        </p:txBody>
      </p:sp>
      <p:sp>
        <p:nvSpPr>
          <p:cNvPr id="19" name="Text 17"/>
          <p:cNvSpPr/>
          <p:nvPr/>
        </p:nvSpPr>
        <p:spPr>
          <a:xfrm>
            <a:off x="5269825" y="584061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Adjust Inventory</a:t>
            </a:r>
            <a:endParaRPr lang="en-US" sz="2000" dirty="0"/>
          </a:p>
        </p:txBody>
      </p:sp>
      <p:sp>
        <p:nvSpPr>
          <p:cNvPr id="20" name="Text 18"/>
          <p:cNvSpPr/>
          <p:nvPr/>
        </p:nvSpPr>
        <p:spPr>
          <a:xfrm>
            <a:off x="5269825" y="6363533"/>
            <a:ext cx="3970496" cy="653415"/>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Align ingredient purchasing with demand patterns identified in the revenue analysis.</a:t>
            </a:r>
            <a:endParaRPr lang="en-US" sz="1600" dirty="0"/>
          </a:p>
        </p:txBody>
      </p:sp>
      <p:sp>
        <p:nvSpPr>
          <p:cNvPr id="21" name="Text 19"/>
          <p:cNvSpPr/>
          <p:nvPr/>
        </p:nvSpPr>
        <p:spPr>
          <a:xfrm>
            <a:off x="9745861" y="584061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Monitor Trends</a:t>
            </a:r>
            <a:endParaRPr lang="en-US" sz="2000" dirty="0"/>
          </a:p>
        </p:txBody>
      </p:sp>
      <p:sp>
        <p:nvSpPr>
          <p:cNvPr id="22" name="Text 20"/>
          <p:cNvSpPr/>
          <p:nvPr/>
        </p:nvSpPr>
        <p:spPr>
          <a:xfrm>
            <a:off x="9745861" y="6363533"/>
            <a:ext cx="4105870" cy="980123"/>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Establish regular review cycles to track performance shifts and respond quickly to changes.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1146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Retrieve the Total Number of Orders Placed</a:t>
            </a:r>
            <a:endParaRPr lang="en-US" sz="4450" dirty="0"/>
          </a:p>
        </p:txBody>
      </p:sp>
      <p:sp>
        <p:nvSpPr>
          <p:cNvPr id="4" name="Text 1"/>
          <p:cNvSpPr/>
          <p:nvPr/>
        </p:nvSpPr>
        <p:spPr>
          <a:xfrm>
            <a:off x="6280190" y="296918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Understanding the total volume of orders is the foundation of any sales analysis. This fundamental metric provides insight into business activity levels and helps establish baseline performance indicators for further analysis.</a:t>
            </a:r>
            <a:endParaRPr lang="en-US" sz="1750" dirty="0"/>
          </a:p>
        </p:txBody>
      </p:sp>
      <p:pic>
        <p:nvPicPr>
          <p:cNvPr id="5" name="Image 1" descr="preencoded.png"/>
          <p:cNvPicPr>
            <a:picLocks noChangeAspect="1"/>
          </p:cNvPicPr>
          <p:nvPr/>
        </p:nvPicPr>
        <p:blipFill>
          <a:blip r:embed="rId4"/>
          <a:stretch>
            <a:fillRect/>
          </a:stretch>
        </p:blipFill>
        <p:spPr>
          <a:xfrm>
            <a:off x="6280190" y="4931093"/>
            <a:ext cx="3838368" cy="2263791"/>
          </a:xfrm>
          <a:prstGeom prst="rect">
            <a:avLst/>
          </a:prstGeom>
        </p:spPr>
      </p:pic>
      <p:pic>
        <p:nvPicPr>
          <p:cNvPr id="6" name="Image 2" descr="preencoded.png"/>
          <p:cNvPicPr>
            <a:picLocks noChangeAspect="1"/>
          </p:cNvPicPr>
          <p:nvPr/>
        </p:nvPicPr>
        <p:blipFill>
          <a:blip r:embed="rId5"/>
          <a:stretch>
            <a:fillRect/>
          </a:stretch>
        </p:blipFill>
        <p:spPr>
          <a:xfrm>
            <a:off x="10499132" y="4931093"/>
            <a:ext cx="3156711" cy="18317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1872"/>
            <a:ext cx="7556421" cy="1063228"/>
          </a:xfrm>
          <a:prstGeom prst="rect">
            <a:avLst/>
          </a:prstGeom>
          <a:noFill/>
          <a:ln/>
        </p:spPr>
        <p:txBody>
          <a:bodyPr wrap="square" lIns="0" tIns="0" rIns="0" bIns="0" rtlCol="0" anchor="t"/>
          <a:lstStyle/>
          <a:p>
            <a:pPr marL="0" indent="0" algn="l">
              <a:lnSpc>
                <a:spcPts val="4150"/>
              </a:lnSpc>
              <a:buNone/>
            </a:pPr>
            <a:r>
              <a:rPr lang="en-US" sz="3300" b="1" dirty="0">
                <a:solidFill>
                  <a:srgbClr val="282824"/>
                </a:solidFill>
                <a:latin typeface="Lato Bold" pitchFamily="34" charset="0"/>
                <a:ea typeface="Lato Bold" pitchFamily="34" charset="-122"/>
                <a:cs typeface="Lato Bold" pitchFamily="34" charset="-120"/>
              </a:rPr>
              <a:t>Calculate Total Revenue from Pizza Sales</a:t>
            </a:r>
            <a:endParaRPr lang="en-US" sz="3300" dirty="0"/>
          </a:p>
        </p:txBody>
      </p:sp>
      <p:sp>
        <p:nvSpPr>
          <p:cNvPr id="4" name="Shape 1"/>
          <p:cNvSpPr/>
          <p:nvPr/>
        </p:nvSpPr>
        <p:spPr>
          <a:xfrm>
            <a:off x="793790" y="2010251"/>
            <a:ext cx="3693200" cy="1932503"/>
          </a:xfrm>
          <a:prstGeom prst="roundRect">
            <a:avLst>
              <a:gd name="adj" fmla="val 1320"/>
            </a:avLst>
          </a:prstGeom>
          <a:solidFill>
            <a:srgbClr val="E5DFD2"/>
          </a:solidFill>
          <a:ln/>
        </p:spPr>
        <p:txBody>
          <a:bodyPr/>
          <a:lstStyle/>
          <a:p>
            <a:endParaRPr lang="en-IN"/>
          </a:p>
        </p:txBody>
      </p:sp>
      <p:sp>
        <p:nvSpPr>
          <p:cNvPr id="5" name="Shape 2"/>
          <p:cNvSpPr/>
          <p:nvPr/>
        </p:nvSpPr>
        <p:spPr>
          <a:xfrm>
            <a:off x="963811" y="2180273"/>
            <a:ext cx="510302" cy="510302"/>
          </a:xfrm>
          <a:prstGeom prst="roundRect">
            <a:avLst>
              <a:gd name="adj" fmla="val 17917009"/>
            </a:avLst>
          </a:prstGeom>
          <a:solidFill>
            <a:srgbClr val="282824"/>
          </a:solidFill>
          <a:ln/>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186" y="2320528"/>
            <a:ext cx="229553" cy="229552"/>
          </a:xfrm>
          <a:prstGeom prst="rect">
            <a:avLst/>
          </a:prstGeom>
        </p:spPr>
      </p:pic>
      <p:sp>
        <p:nvSpPr>
          <p:cNvPr id="7" name="Text 3"/>
          <p:cNvSpPr/>
          <p:nvPr/>
        </p:nvSpPr>
        <p:spPr>
          <a:xfrm>
            <a:off x="963811" y="2860596"/>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Revenue Calculation</a:t>
            </a:r>
            <a:endParaRPr lang="en-US" sz="1650" dirty="0"/>
          </a:p>
        </p:txBody>
      </p:sp>
      <p:sp>
        <p:nvSpPr>
          <p:cNvPr id="8" name="Text 4"/>
          <p:cNvSpPr/>
          <p:nvPr/>
        </p:nvSpPr>
        <p:spPr>
          <a:xfrm>
            <a:off x="963811" y="3228380"/>
            <a:ext cx="3353157" cy="544354"/>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Aggregate all sales transactions to determine total income generated from pizza orders</a:t>
            </a:r>
            <a:endParaRPr lang="en-US" sz="1300" dirty="0"/>
          </a:p>
        </p:txBody>
      </p:sp>
      <p:sp>
        <p:nvSpPr>
          <p:cNvPr id="9" name="Shape 5"/>
          <p:cNvSpPr/>
          <p:nvPr/>
        </p:nvSpPr>
        <p:spPr>
          <a:xfrm>
            <a:off x="4657011" y="2010251"/>
            <a:ext cx="3693200" cy="1932503"/>
          </a:xfrm>
          <a:prstGeom prst="roundRect">
            <a:avLst>
              <a:gd name="adj" fmla="val 1320"/>
            </a:avLst>
          </a:prstGeom>
          <a:solidFill>
            <a:srgbClr val="E5DFD2"/>
          </a:solidFill>
          <a:ln/>
        </p:spPr>
        <p:txBody>
          <a:bodyPr/>
          <a:lstStyle/>
          <a:p>
            <a:endParaRPr lang="en-IN"/>
          </a:p>
        </p:txBody>
      </p:sp>
      <p:sp>
        <p:nvSpPr>
          <p:cNvPr id="10" name="Shape 6"/>
          <p:cNvSpPr/>
          <p:nvPr/>
        </p:nvSpPr>
        <p:spPr>
          <a:xfrm>
            <a:off x="4827032" y="2180273"/>
            <a:ext cx="510302" cy="510302"/>
          </a:xfrm>
          <a:prstGeom prst="roundRect">
            <a:avLst>
              <a:gd name="adj" fmla="val 17917009"/>
            </a:avLst>
          </a:prstGeom>
          <a:solidFill>
            <a:srgbClr val="282824"/>
          </a:solidFill>
          <a:ln/>
        </p:spPr>
        <p:txBody>
          <a:bodyPr/>
          <a:lstStyle/>
          <a:p>
            <a:endParaRPr lang="en-IN"/>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7407" y="2320528"/>
            <a:ext cx="229553" cy="229552"/>
          </a:xfrm>
          <a:prstGeom prst="rect">
            <a:avLst/>
          </a:prstGeom>
        </p:spPr>
      </p:pic>
      <p:sp>
        <p:nvSpPr>
          <p:cNvPr id="12" name="Text 7"/>
          <p:cNvSpPr/>
          <p:nvPr/>
        </p:nvSpPr>
        <p:spPr>
          <a:xfrm>
            <a:off x="4827032" y="2860596"/>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Query Logic</a:t>
            </a:r>
            <a:endParaRPr lang="en-US" sz="1650" dirty="0"/>
          </a:p>
        </p:txBody>
      </p:sp>
      <p:sp>
        <p:nvSpPr>
          <p:cNvPr id="13" name="Text 8"/>
          <p:cNvSpPr/>
          <p:nvPr/>
        </p:nvSpPr>
        <p:spPr>
          <a:xfrm>
            <a:off x="4827032" y="3228380"/>
            <a:ext cx="3353157" cy="544354"/>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Join order details with pricing data to compute comprehensive revenue figures</a:t>
            </a:r>
            <a:endParaRPr lang="en-US" sz="1300" dirty="0"/>
          </a:p>
        </p:txBody>
      </p:sp>
      <p:sp>
        <p:nvSpPr>
          <p:cNvPr id="14" name="Shape 9"/>
          <p:cNvSpPr/>
          <p:nvPr/>
        </p:nvSpPr>
        <p:spPr>
          <a:xfrm>
            <a:off x="793790" y="4112776"/>
            <a:ext cx="7556421" cy="1660327"/>
          </a:xfrm>
          <a:prstGeom prst="roundRect">
            <a:avLst>
              <a:gd name="adj" fmla="val 1537"/>
            </a:avLst>
          </a:prstGeom>
          <a:solidFill>
            <a:srgbClr val="E5DFD2"/>
          </a:solidFill>
          <a:ln/>
        </p:spPr>
        <p:txBody>
          <a:bodyPr/>
          <a:lstStyle/>
          <a:p>
            <a:endParaRPr lang="en-IN"/>
          </a:p>
        </p:txBody>
      </p:sp>
      <p:sp>
        <p:nvSpPr>
          <p:cNvPr id="15" name="Shape 10"/>
          <p:cNvSpPr/>
          <p:nvPr/>
        </p:nvSpPr>
        <p:spPr>
          <a:xfrm>
            <a:off x="963811" y="4282797"/>
            <a:ext cx="510302" cy="510302"/>
          </a:xfrm>
          <a:prstGeom prst="roundRect">
            <a:avLst>
              <a:gd name="adj" fmla="val 17917009"/>
            </a:avLst>
          </a:prstGeom>
          <a:solidFill>
            <a:srgbClr val="282824"/>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4186" y="4423053"/>
            <a:ext cx="229553" cy="229552"/>
          </a:xfrm>
          <a:prstGeom prst="rect">
            <a:avLst/>
          </a:prstGeom>
        </p:spPr>
      </p:pic>
      <p:sp>
        <p:nvSpPr>
          <p:cNvPr id="17" name="Text 11"/>
          <p:cNvSpPr/>
          <p:nvPr/>
        </p:nvSpPr>
        <p:spPr>
          <a:xfrm>
            <a:off x="963811" y="496312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Business Impact</a:t>
            </a:r>
            <a:endParaRPr lang="en-US" sz="1650" dirty="0"/>
          </a:p>
        </p:txBody>
      </p:sp>
      <p:sp>
        <p:nvSpPr>
          <p:cNvPr id="18" name="Text 12"/>
          <p:cNvSpPr/>
          <p:nvPr/>
        </p:nvSpPr>
        <p:spPr>
          <a:xfrm>
            <a:off x="963811" y="5330904"/>
            <a:ext cx="7216378" cy="272177"/>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Revenue metrics drive strategic decisions and performance evaluation</a:t>
            </a:r>
            <a:endParaRPr lang="en-US" sz="1300" dirty="0"/>
          </a:p>
        </p:txBody>
      </p:sp>
      <p:pic>
        <p:nvPicPr>
          <p:cNvPr id="19" name="Image 4" descr="preencoded.png"/>
          <p:cNvPicPr>
            <a:picLocks noChangeAspect="1"/>
          </p:cNvPicPr>
          <p:nvPr/>
        </p:nvPicPr>
        <p:blipFill>
          <a:blip r:embed="rId10"/>
          <a:stretch>
            <a:fillRect/>
          </a:stretch>
        </p:blipFill>
        <p:spPr>
          <a:xfrm>
            <a:off x="793790" y="6003726"/>
            <a:ext cx="4692610" cy="1975010"/>
          </a:xfrm>
          <a:prstGeom prst="rect">
            <a:avLst/>
          </a:prstGeom>
        </p:spPr>
      </p:pic>
      <p:pic>
        <p:nvPicPr>
          <p:cNvPr id="20" name="Image 5" descr="preencoded.png"/>
          <p:cNvPicPr>
            <a:picLocks noChangeAspect="1"/>
          </p:cNvPicPr>
          <p:nvPr/>
        </p:nvPicPr>
        <p:blipFill>
          <a:blip r:embed="rId11"/>
          <a:stretch>
            <a:fillRect/>
          </a:stretch>
        </p:blipFill>
        <p:spPr>
          <a:xfrm>
            <a:off x="6275189" y="6003726"/>
            <a:ext cx="2080022" cy="15083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6859" y="461129"/>
            <a:ext cx="4919663" cy="419219"/>
          </a:xfrm>
          <a:prstGeom prst="rect">
            <a:avLst/>
          </a:prstGeom>
          <a:noFill/>
          <a:ln/>
        </p:spPr>
        <p:txBody>
          <a:bodyPr wrap="none" lIns="0" tIns="0" rIns="0" bIns="0" rtlCol="0" anchor="t"/>
          <a:lstStyle/>
          <a:p>
            <a:pPr marL="0" indent="0" algn="l">
              <a:lnSpc>
                <a:spcPts val="3300"/>
              </a:lnSpc>
              <a:buNone/>
            </a:pPr>
            <a:r>
              <a:rPr lang="en-US" sz="2600" b="1" dirty="0">
                <a:solidFill>
                  <a:srgbClr val="282824"/>
                </a:solidFill>
                <a:latin typeface="Lato Bold" pitchFamily="34" charset="0"/>
                <a:ea typeface="Lato Bold" pitchFamily="34" charset="-122"/>
                <a:cs typeface="Lato Bold" pitchFamily="34" charset="-120"/>
              </a:rPr>
              <a:t>Identify the Highest-Priced Pizza</a:t>
            </a:r>
            <a:endParaRPr lang="en-US" sz="2600" dirty="0"/>
          </a:p>
        </p:txBody>
      </p:sp>
      <p:sp>
        <p:nvSpPr>
          <p:cNvPr id="3" name="Text 1"/>
          <p:cNvSpPr/>
          <p:nvPr/>
        </p:nvSpPr>
        <p:spPr>
          <a:xfrm>
            <a:off x="586859" y="1013547"/>
            <a:ext cx="2379702" cy="251460"/>
          </a:xfrm>
          <a:prstGeom prst="rect">
            <a:avLst/>
          </a:prstGeom>
          <a:noFill/>
          <a:ln/>
        </p:spPr>
        <p:txBody>
          <a:bodyPr wrap="none" lIns="0" tIns="0" rIns="0" bIns="0" rtlCol="0" anchor="t"/>
          <a:lstStyle/>
          <a:p>
            <a:pPr marL="0" indent="0" algn="l">
              <a:lnSpc>
                <a:spcPts val="1950"/>
              </a:lnSpc>
              <a:buNone/>
            </a:pPr>
            <a:r>
              <a:rPr lang="en-US" sz="2000" b="1" dirty="0">
                <a:solidFill>
                  <a:srgbClr val="282824"/>
                </a:solidFill>
                <a:latin typeface="Lato Bold" pitchFamily="34" charset="0"/>
                <a:ea typeface="Lato Bold" pitchFamily="34" charset="-122"/>
                <a:cs typeface="Lato Bold" pitchFamily="34" charset="-120"/>
              </a:rPr>
              <a:t>Premium Product Analysis</a:t>
            </a:r>
            <a:endParaRPr lang="en-US" sz="2000" dirty="0"/>
          </a:p>
        </p:txBody>
      </p:sp>
      <p:sp>
        <p:nvSpPr>
          <p:cNvPr id="4" name="Text 2"/>
          <p:cNvSpPr/>
          <p:nvPr/>
        </p:nvSpPr>
        <p:spPr>
          <a:xfrm>
            <a:off x="586856" y="1436301"/>
            <a:ext cx="7253883" cy="429339"/>
          </a:xfrm>
          <a:prstGeom prst="rect">
            <a:avLst/>
          </a:prstGeom>
          <a:noFill/>
          <a:ln/>
        </p:spPr>
        <p:txBody>
          <a:bodyPr wrap="square" lIns="0" tIns="0" rIns="0" bIns="0" rtlCol="0" anchor="t"/>
          <a:lstStyle/>
          <a:p>
            <a:pPr marL="0" indent="0" algn="l">
              <a:lnSpc>
                <a:spcPts val="1650"/>
              </a:lnSpc>
              <a:buNone/>
            </a:pPr>
            <a:r>
              <a:rPr lang="en-US" sz="1400" dirty="0">
                <a:solidFill>
                  <a:srgbClr val="4A4A45"/>
                </a:solidFill>
                <a:latin typeface="Lato" pitchFamily="34" charset="0"/>
                <a:ea typeface="Lato" pitchFamily="34" charset="-122"/>
                <a:cs typeface="Lato" pitchFamily="34" charset="-120"/>
              </a:rPr>
              <a:t>Identifying the highest-priced item reveals premium product positioning and helps analyze customer willingness to pay for specialty offerings. This metric is essential for pricing strategy optimization.</a:t>
            </a:r>
            <a:endParaRPr lang="en-US" sz="1400" dirty="0"/>
          </a:p>
        </p:txBody>
      </p:sp>
      <p:sp>
        <p:nvSpPr>
          <p:cNvPr id="5" name="Text 3"/>
          <p:cNvSpPr/>
          <p:nvPr/>
        </p:nvSpPr>
        <p:spPr>
          <a:xfrm>
            <a:off x="586859" y="2134317"/>
            <a:ext cx="7253883" cy="214670"/>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4A4A45"/>
                </a:solidFill>
                <a:latin typeface="Lato" pitchFamily="34" charset="0"/>
                <a:ea typeface="Lato" pitchFamily="34" charset="-122"/>
                <a:cs typeface="Lato" pitchFamily="34" charset="-120"/>
              </a:rPr>
              <a:t>Query the pizza menu table for maximum price</a:t>
            </a:r>
            <a:endParaRPr lang="en-US" sz="1400" dirty="0"/>
          </a:p>
        </p:txBody>
      </p:sp>
      <p:sp>
        <p:nvSpPr>
          <p:cNvPr id="6" name="Text 4"/>
          <p:cNvSpPr/>
          <p:nvPr/>
        </p:nvSpPr>
        <p:spPr>
          <a:xfrm>
            <a:off x="586859" y="2470843"/>
            <a:ext cx="7253883" cy="214670"/>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4A4A45"/>
                </a:solidFill>
                <a:latin typeface="Lato" pitchFamily="34" charset="0"/>
                <a:ea typeface="Lato" pitchFamily="34" charset="-122"/>
                <a:cs typeface="Lato" pitchFamily="34" charset="-120"/>
              </a:rPr>
              <a:t>Return pizza name and associated price point</a:t>
            </a:r>
            <a:endParaRPr lang="en-US" sz="1400" dirty="0"/>
          </a:p>
        </p:txBody>
      </p:sp>
      <p:sp>
        <p:nvSpPr>
          <p:cNvPr id="7" name="Text 5"/>
          <p:cNvSpPr/>
          <p:nvPr/>
        </p:nvSpPr>
        <p:spPr>
          <a:xfrm>
            <a:off x="586858" y="2806242"/>
            <a:ext cx="7253883" cy="214670"/>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4A4A45"/>
                </a:solidFill>
                <a:latin typeface="Lato" pitchFamily="34" charset="0"/>
                <a:ea typeface="Lato" pitchFamily="34" charset="-122"/>
                <a:cs typeface="Lato" pitchFamily="34" charset="-120"/>
              </a:rPr>
              <a:t>Consider size variations in pricing structure</a:t>
            </a:r>
            <a:endParaRPr lang="en-US" sz="1400" dirty="0"/>
          </a:p>
        </p:txBody>
      </p:sp>
      <p:pic>
        <p:nvPicPr>
          <p:cNvPr id="8" name="Image 0" descr="preencoded.png"/>
          <p:cNvPicPr>
            <a:picLocks noChangeAspect="1"/>
          </p:cNvPicPr>
          <p:nvPr/>
        </p:nvPicPr>
        <p:blipFill>
          <a:blip r:embed="rId3"/>
          <a:stretch>
            <a:fillRect/>
          </a:stretch>
        </p:blipFill>
        <p:spPr>
          <a:xfrm>
            <a:off x="8843210" y="670738"/>
            <a:ext cx="4700349" cy="4700349"/>
          </a:xfrm>
          <a:prstGeom prst="rect">
            <a:avLst/>
          </a:prstGeom>
        </p:spPr>
      </p:pic>
      <p:pic>
        <p:nvPicPr>
          <p:cNvPr id="9" name="Image 1" descr="preencoded.png"/>
          <p:cNvPicPr>
            <a:picLocks noChangeAspect="1"/>
          </p:cNvPicPr>
          <p:nvPr/>
        </p:nvPicPr>
        <p:blipFill>
          <a:blip r:embed="rId4"/>
          <a:stretch>
            <a:fillRect/>
          </a:stretch>
        </p:blipFill>
        <p:spPr>
          <a:xfrm>
            <a:off x="586859" y="3801979"/>
            <a:ext cx="6006446" cy="3692122"/>
          </a:xfrm>
          <a:prstGeom prst="rect">
            <a:avLst/>
          </a:prstGeom>
        </p:spPr>
      </p:pic>
      <p:pic>
        <p:nvPicPr>
          <p:cNvPr id="10" name="Image 2" descr="preencoded.png"/>
          <p:cNvPicPr>
            <a:picLocks noChangeAspect="1"/>
          </p:cNvPicPr>
          <p:nvPr/>
        </p:nvPicPr>
        <p:blipFill>
          <a:blip r:embed="rId5"/>
          <a:stretch>
            <a:fillRect/>
          </a:stretch>
        </p:blipFill>
        <p:spPr>
          <a:xfrm>
            <a:off x="7315201" y="6070928"/>
            <a:ext cx="2731168" cy="14231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6882" y="602456"/>
            <a:ext cx="5393412" cy="445056"/>
          </a:xfrm>
          <a:prstGeom prst="rect">
            <a:avLst/>
          </a:prstGeom>
          <a:noFill/>
          <a:ln/>
        </p:spPr>
        <p:txBody>
          <a:bodyPr wrap="none" lIns="0" tIns="0" rIns="0" bIns="0" rtlCol="0" anchor="t"/>
          <a:lstStyle/>
          <a:p>
            <a:pPr marL="0" indent="0" algn="l">
              <a:lnSpc>
                <a:spcPts val="3500"/>
              </a:lnSpc>
              <a:buNone/>
            </a:pPr>
            <a:r>
              <a:rPr lang="en-US" sz="2800" b="1" dirty="0">
                <a:solidFill>
                  <a:srgbClr val="282824"/>
                </a:solidFill>
                <a:latin typeface="Lato Bold" pitchFamily="34" charset="0"/>
                <a:ea typeface="Lato Bold" pitchFamily="34" charset="-122"/>
                <a:cs typeface="Lato Bold" pitchFamily="34" charset="-120"/>
              </a:rPr>
              <a:t>Most Common Pizza Size Ordered</a:t>
            </a:r>
            <a:endParaRPr lang="en-US" sz="2800" dirty="0"/>
          </a:p>
        </p:txBody>
      </p:sp>
      <p:sp>
        <p:nvSpPr>
          <p:cNvPr id="3" name="Text 1"/>
          <p:cNvSpPr/>
          <p:nvPr/>
        </p:nvSpPr>
        <p:spPr>
          <a:xfrm>
            <a:off x="2014299" y="2258020"/>
            <a:ext cx="1751767" cy="355997"/>
          </a:xfrm>
          <a:prstGeom prst="rect">
            <a:avLst/>
          </a:prstGeom>
          <a:noFill/>
          <a:ln/>
        </p:spPr>
        <p:txBody>
          <a:bodyPr wrap="none" lIns="0" tIns="0" rIns="0" bIns="0" rtlCol="0" anchor="t"/>
          <a:lstStyle/>
          <a:p>
            <a:pPr marL="0" indent="0" algn="ctr">
              <a:lnSpc>
                <a:spcPts val="2800"/>
              </a:lnSpc>
              <a:buNone/>
            </a:pPr>
            <a:r>
              <a:rPr lang="en-US" sz="2800" b="1" dirty="0">
                <a:solidFill>
                  <a:srgbClr val="4A4A45"/>
                </a:solidFill>
                <a:latin typeface="Lato Bold" pitchFamily="34" charset="0"/>
                <a:ea typeface="Lato Bold" pitchFamily="34" charset="-122"/>
                <a:cs typeface="Lato Bold" pitchFamily="34" charset="-120"/>
              </a:rPr>
              <a:t>45%</a:t>
            </a:r>
            <a:endParaRPr lang="en-US" sz="2800" dirty="0"/>
          </a:p>
        </p:txBody>
      </p:sp>
      <p:pic>
        <p:nvPicPr>
          <p:cNvPr id="4" name="Image 0" descr="preencoded.png"/>
          <p:cNvPicPr>
            <a:picLocks noChangeAspect="1"/>
          </p:cNvPicPr>
          <p:nvPr/>
        </p:nvPicPr>
        <p:blipFill>
          <a:blip r:embed="rId3"/>
          <a:stretch>
            <a:fillRect/>
          </a:stretch>
        </p:blipFill>
        <p:spPr>
          <a:xfrm>
            <a:off x="1822133" y="1367909"/>
            <a:ext cx="2136338" cy="2136338"/>
          </a:xfrm>
          <a:prstGeom prst="rect">
            <a:avLst/>
          </a:prstGeom>
        </p:spPr>
      </p:pic>
      <p:sp>
        <p:nvSpPr>
          <p:cNvPr id="5" name="Text 2"/>
          <p:cNvSpPr/>
          <p:nvPr/>
        </p:nvSpPr>
        <p:spPr>
          <a:xfrm>
            <a:off x="2000131" y="3682246"/>
            <a:ext cx="1780223" cy="222409"/>
          </a:xfrm>
          <a:prstGeom prst="rect">
            <a:avLst/>
          </a:prstGeom>
          <a:noFill/>
          <a:ln/>
        </p:spPr>
        <p:txBody>
          <a:bodyPr wrap="none" lIns="0" tIns="0" rIns="0" bIns="0" rtlCol="0" anchor="t"/>
          <a:lstStyle/>
          <a:p>
            <a:pPr marL="0" indent="0" algn="ctr">
              <a:lnSpc>
                <a:spcPts val="1750"/>
              </a:lnSpc>
              <a:buNone/>
            </a:pPr>
            <a:r>
              <a:rPr lang="en-US" sz="1400" b="1" dirty="0">
                <a:solidFill>
                  <a:srgbClr val="4A4A45"/>
                </a:solidFill>
                <a:latin typeface="Lato Bold" pitchFamily="34" charset="0"/>
                <a:ea typeface="Lato Bold" pitchFamily="34" charset="-122"/>
                <a:cs typeface="Lato Bold" pitchFamily="34" charset="-120"/>
              </a:rPr>
              <a:t>Large Pizzas</a:t>
            </a:r>
            <a:endParaRPr lang="en-US" sz="1400" dirty="0"/>
          </a:p>
        </p:txBody>
      </p:sp>
      <p:sp>
        <p:nvSpPr>
          <p:cNvPr id="6" name="Text 3"/>
          <p:cNvSpPr/>
          <p:nvPr/>
        </p:nvSpPr>
        <p:spPr>
          <a:xfrm>
            <a:off x="766882" y="3990023"/>
            <a:ext cx="4246840" cy="227767"/>
          </a:xfrm>
          <a:prstGeom prst="rect">
            <a:avLst/>
          </a:prstGeom>
          <a:noFill/>
          <a:ln/>
        </p:spPr>
        <p:txBody>
          <a:bodyPr wrap="none" lIns="0" tIns="0" rIns="0" bIns="0" rtlCol="0" anchor="t"/>
          <a:lstStyle/>
          <a:p>
            <a:pPr marL="0" indent="0" algn="ctr">
              <a:lnSpc>
                <a:spcPts val="1750"/>
              </a:lnSpc>
              <a:buNone/>
            </a:pPr>
            <a:r>
              <a:rPr lang="en-US" sz="1100" dirty="0">
                <a:solidFill>
                  <a:srgbClr val="4A4A45"/>
                </a:solidFill>
                <a:latin typeface="Lato" pitchFamily="34" charset="0"/>
                <a:ea typeface="Lato" pitchFamily="34" charset="-122"/>
                <a:cs typeface="Lato" pitchFamily="34" charset="-120"/>
              </a:rPr>
              <a:t>Most popular choice for group orders</a:t>
            </a:r>
            <a:endParaRPr lang="en-US" sz="1100" dirty="0"/>
          </a:p>
        </p:txBody>
      </p:sp>
      <p:sp>
        <p:nvSpPr>
          <p:cNvPr id="7" name="Text 4"/>
          <p:cNvSpPr/>
          <p:nvPr/>
        </p:nvSpPr>
        <p:spPr>
          <a:xfrm>
            <a:off x="6439138" y="2258020"/>
            <a:ext cx="1751767" cy="355997"/>
          </a:xfrm>
          <a:prstGeom prst="rect">
            <a:avLst/>
          </a:prstGeom>
          <a:noFill/>
          <a:ln/>
        </p:spPr>
        <p:txBody>
          <a:bodyPr wrap="none" lIns="0" tIns="0" rIns="0" bIns="0" rtlCol="0" anchor="t"/>
          <a:lstStyle/>
          <a:p>
            <a:pPr marL="0" indent="0" algn="ctr">
              <a:lnSpc>
                <a:spcPts val="2800"/>
              </a:lnSpc>
              <a:buNone/>
            </a:pPr>
            <a:r>
              <a:rPr lang="en-US" sz="2800" b="1" dirty="0">
                <a:solidFill>
                  <a:srgbClr val="4A4A45"/>
                </a:solidFill>
                <a:latin typeface="Lato Bold" pitchFamily="34" charset="0"/>
                <a:ea typeface="Lato Bold" pitchFamily="34" charset="-122"/>
                <a:cs typeface="Lato Bold" pitchFamily="34" charset="-120"/>
              </a:rPr>
              <a:t>35%</a:t>
            </a:r>
            <a:endParaRPr lang="en-US" sz="2800" dirty="0"/>
          </a:p>
        </p:txBody>
      </p:sp>
      <p:pic>
        <p:nvPicPr>
          <p:cNvPr id="8" name="Image 1" descr="preencoded.png"/>
          <p:cNvPicPr>
            <a:picLocks noChangeAspect="1"/>
          </p:cNvPicPr>
          <p:nvPr/>
        </p:nvPicPr>
        <p:blipFill>
          <a:blip r:embed="rId4"/>
          <a:stretch>
            <a:fillRect/>
          </a:stretch>
        </p:blipFill>
        <p:spPr>
          <a:xfrm>
            <a:off x="6246971" y="1367909"/>
            <a:ext cx="2136338" cy="2136338"/>
          </a:xfrm>
          <a:prstGeom prst="rect">
            <a:avLst/>
          </a:prstGeom>
        </p:spPr>
      </p:pic>
      <p:sp>
        <p:nvSpPr>
          <p:cNvPr id="9" name="Text 5"/>
          <p:cNvSpPr/>
          <p:nvPr/>
        </p:nvSpPr>
        <p:spPr>
          <a:xfrm>
            <a:off x="6424970" y="3682246"/>
            <a:ext cx="1780223" cy="222409"/>
          </a:xfrm>
          <a:prstGeom prst="rect">
            <a:avLst/>
          </a:prstGeom>
          <a:noFill/>
          <a:ln/>
        </p:spPr>
        <p:txBody>
          <a:bodyPr wrap="none" lIns="0" tIns="0" rIns="0" bIns="0" rtlCol="0" anchor="t"/>
          <a:lstStyle/>
          <a:p>
            <a:pPr marL="0" indent="0" algn="ctr">
              <a:lnSpc>
                <a:spcPts val="1750"/>
              </a:lnSpc>
              <a:buNone/>
            </a:pPr>
            <a:r>
              <a:rPr lang="en-US" sz="1400" b="1" dirty="0">
                <a:solidFill>
                  <a:srgbClr val="4A4A45"/>
                </a:solidFill>
                <a:latin typeface="Lato Bold" pitchFamily="34" charset="0"/>
                <a:ea typeface="Lato Bold" pitchFamily="34" charset="-122"/>
                <a:cs typeface="Lato Bold" pitchFamily="34" charset="-120"/>
              </a:rPr>
              <a:t>Medium Pizzas</a:t>
            </a:r>
            <a:endParaRPr lang="en-US" sz="1400" dirty="0"/>
          </a:p>
        </p:txBody>
      </p:sp>
      <p:sp>
        <p:nvSpPr>
          <p:cNvPr id="10" name="Text 6"/>
          <p:cNvSpPr/>
          <p:nvPr/>
        </p:nvSpPr>
        <p:spPr>
          <a:xfrm>
            <a:off x="5191720" y="3990023"/>
            <a:ext cx="4246840" cy="227767"/>
          </a:xfrm>
          <a:prstGeom prst="rect">
            <a:avLst/>
          </a:prstGeom>
          <a:noFill/>
          <a:ln/>
        </p:spPr>
        <p:txBody>
          <a:bodyPr wrap="none" lIns="0" tIns="0" rIns="0" bIns="0" rtlCol="0" anchor="t"/>
          <a:lstStyle/>
          <a:p>
            <a:pPr marL="0" indent="0" algn="ctr">
              <a:lnSpc>
                <a:spcPts val="1750"/>
              </a:lnSpc>
              <a:buNone/>
            </a:pPr>
            <a:r>
              <a:rPr lang="en-US" sz="1100" dirty="0">
                <a:solidFill>
                  <a:srgbClr val="4A4A45"/>
                </a:solidFill>
                <a:latin typeface="Lato" pitchFamily="34" charset="0"/>
                <a:ea typeface="Lato" pitchFamily="34" charset="-122"/>
                <a:cs typeface="Lato" pitchFamily="34" charset="-120"/>
              </a:rPr>
              <a:t>Balanced option for small families</a:t>
            </a:r>
            <a:endParaRPr lang="en-US" sz="1100" dirty="0"/>
          </a:p>
        </p:txBody>
      </p:sp>
      <p:sp>
        <p:nvSpPr>
          <p:cNvPr id="11" name="Text 7"/>
          <p:cNvSpPr/>
          <p:nvPr/>
        </p:nvSpPr>
        <p:spPr>
          <a:xfrm>
            <a:off x="10863977" y="2258020"/>
            <a:ext cx="1751767" cy="355997"/>
          </a:xfrm>
          <a:prstGeom prst="rect">
            <a:avLst/>
          </a:prstGeom>
          <a:noFill/>
          <a:ln/>
        </p:spPr>
        <p:txBody>
          <a:bodyPr wrap="none" lIns="0" tIns="0" rIns="0" bIns="0" rtlCol="0" anchor="t"/>
          <a:lstStyle/>
          <a:p>
            <a:pPr marL="0" indent="0" algn="ctr">
              <a:lnSpc>
                <a:spcPts val="2800"/>
              </a:lnSpc>
              <a:buNone/>
            </a:pPr>
            <a:r>
              <a:rPr lang="en-US" sz="2800" b="1" dirty="0">
                <a:solidFill>
                  <a:srgbClr val="4A4A45"/>
                </a:solidFill>
                <a:latin typeface="Lato Bold" pitchFamily="34" charset="0"/>
                <a:ea typeface="Lato Bold" pitchFamily="34" charset="-122"/>
                <a:cs typeface="Lato Bold" pitchFamily="34" charset="-120"/>
              </a:rPr>
              <a:t>20%</a:t>
            </a:r>
            <a:endParaRPr lang="en-US" sz="2800" dirty="0"/>
          </a:p>
        </p:txBody>
      </p:sp>
      <p:pic>
        <p:nvPicPr>
          <p:cNvPr id="12" name="Image 2" descr="preencoded.png"/>
          <p:cNvPicPr>
            <a:picLocks noChangeAspect="1"/>
          </p:cNvPicPr>
          <p:nvPr/>
        </p:nvPicPr>
        <p:blipFill>
          <a:blip r:embed="rId5"/>
          <a:stretch>
            <a:fillRect/>
          </a:stretch>
        </p:blipFill>
        <p:spPr>
          <a:xfrm>
            <a:off x="10671810" y="1367909"/>
            <a:ext cx="2136338" cy="2136338"/>
          </a:xfrm>
          <a:prstGeom prst="rect">
            <a:avLst/>
          </a:prstGeom>
        </p:spPr>
      </p:pic>
      <p:sp>
        <p:nvSpPr>
          <p:cNvPr id="13" name="Text 8"/>
          <p:cNvSpPr/>
          <p:nvPr/>
        </p:nvSpPr>
        <p:spPr>
          <a:xfrm>
            <a:off x="10849928" y="3682246"/>
            <a:ext cx="1780223" cy="222409"/>
          </a:xfrm>
          <a:prstGeom prst="rect">
            <a:avLst/>
          </a:prstGeom>
          <a:noFill/>
          <a:ln/>
        </p:spPr>
        <p:txBody>
          <a:bodyPr wrap="none" lIns="0" tIns="0" rIns="0" bIns="0" rtlCol="0" anchor="t"/>
          <a:lstStyle/>
          <a:p>
            <a:pPr marL="0" indent="0" algn="ctr">
              <a:lnSpc>
                <a:spcPts val="1750"/>
              </a:lnSpc>
              <a:buNone/>
            </a:pPr>
            <a:r>
              <a:rPr lang="en-US" sz="1400" b="1" dirty="0">
                <a:solidFill>
                  <a:srgbClr val="4A4A45"/>
                </a:solidFill>
                <a:latin typeface="Lato Bold" pitchFamily="34" charset="0"/>
                <a:ea typeface="Lato Bold" pitchFamily="34" charset="-122"/>
                <a:cs typeface="Lato Bold" pitchFamily="34" charset="-120"/>
              </a:rPr>
              <a:t>Small Pizzas</a:t>
            </a:r>
            <a:endParaRPr lang="en-US" sz="1400" dirty="0"/>
          </a:p>
        </p:txBody>
      </p:sp>
      <p:sp>
        <p:nvSpPr>
          <p:cNvPr id="14" name="Text 9"/>
          <p:cNvSpPr/>
          <p:nvPr/>
        </p:nvSpPr>
        <p:spPr>
          <a:xfrm>
            <a:off x="9616559" y="3990023"/>
            <a:ext cx="4246959" cy="227767"/>
          </a:xfrm>
          <a:prstGeom prst="rect">
            <a:avLst/>
          </a:prstGeom>
          <a:noFill/>
          <a:ln/>
        </p:spPr>
        <p:txBody>
          <a:bodyPr wrap="none" lIns="0" tIns="0" rIns="0" bIns="0" rtlCol="0" anchor="t"/>
          <a:lstStyle/>
          <a:p>
            <a:pPr marL="0" indent="0" algn="ctr">
              <a:lnSpc>
                <a:spcPts val="1750"/>
              </a:lnSpc>
              <a:buNone/>
            </a:pPr>
            <a:r>
              <a:rPr lang="en-US" sz="1100" dirty="0">
                <a:solidFill>
                  <a:srgbClr val="4A4A45"/>
                </a:solidFill>
                <a:latin typeface="Lato" pitchFamily="34" charset="0"/>
                <a:ea typeface="Lato" pitchFamily="34" charset="-122"/>
                <a:cs typeface="Lato" pitchFamily="34" charset="-120"/>
              </a:rPr>
              <a:t>Individual and personal portions</a:t>
            </a:r>
            <a:endParaRPr lang="en-US" sz="1100" dirty="0"/>
          </a:p>
        </p:txBody>
      </p:sp>
      <p:sp>
        <p:nvSpPr>
          <p:cNvPr id="15" name="Text 10"/>
          <p:cNvSpPr/>
          <p:nvPr/>
        </p:nvSpPr>
        <p:spPr>
          <a:xfrm>
            <a:off x="766882" y="4377928"/>
            <a:ext cx="13096637" cy="455533"/>
          </a:xfrm>
          <a:prstGeom prst="rect">
            <a:avLst/>
          </a:prstGeom>
          <a:noFill/>
          <a:ln/>
        </p:spPr>
        <p:txBody>
          <a:bodyPr wrap="square" lIns="0" tIns="0" rIns="0" bIns="0" rtlCol="0" anchor="t"/>
          <a:lstStyle/>
          <a:p>
            <a:pPr marL="0" indent="0" algn="l">
              <a:lnSpc>
                <a:spcPts val="1750"/>
              </a:lnSpc>
              <a:buNone/>
            </a:pPr>
            <a:r>
              <a:rPr lang="en-US" sz="1100" dirty="0">
                <a:solidFill>
                  <a:srgbClr val="4A4A45"/>
                </a:solidFill>
                <a:latin typeface="Lato" pitchFamily="34" charset="0"/>
                <a:ea typeface="Lato" pitchFamily="34" charset="-122"/>
                <a:cs typeface="Lato" pitchFamily="34" charset="-120"/>
              </a:rPr>
              <a:t>Understanding size preferences helps optimize inventory management, production planning, and promotional strategies. This analysis groups orders by size and counts frequency to determine the most popular option.</a:t>
            </a:r>
            <a:endParaRPr lang="en-US" sz="1100" dirty="0"/>
          </a:p>
        </p:txBody>
      </p:sp>
      <p:pic>
        <p:nvPicPr>
          <p:cNvPr id="16" name="Image 3" descr="preencoded.png"/>
          <p:cNvPicPr>
            <a:picLocks noChangeAspect="1"/>
          </p:cNvPicPr>
          <p:nvPr/>
        </p:nvPicPr>
        <p:blipFill>
          <a:blip r:embed="rId6"/>
          <a:stretch>
            <a:fillRect/>
          </a:stretch>
        </p:blipFill>
        <p:spPr>
          <a:xfrm>
            <a:off x="766881" y="4993599"/>
            <a:ext cx="7438311" cy="2919450"/>
          </a:xfrm>
          <a:prstGeom prst="rect">
            <a:avLst/>
          </a:prstGeom>
        </p:spPr>
      </p:pic>
      <p:pic>
        <p:nvPicPr>
          <p:cNvPr id="17" name="Image 4" descr="preencoded.png"/>
          <p:cNvPicPr>
            <a:picLocks noChangeAspect="1"/>
          </p:cNvPicPr>
          <p:nvPr/>
        </p:nvPicPr>
        <p:blipFill>
          <a:blip r:embed="rId7"/>
          <a:stretch>
            <a:fillRect/>
          </a:stretch>
        </p:blipFill>
        <p:spPr>
          <a:xfrm>
            <a:off x="9616559" y="5153739"/>
            <a:ext cx="3058723" cy="22817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68191"/>
            <a:ext cx="6060519" cy="531614"/>
          </a:xfrm>
          <a:prstGeom prst="rect">
            <a:avLst/>
          </a:prstGeom>
          <a:noFill/>
          <a:ln/>
        </p:spPr>
        <p:txBody>
          <a:bodyPr wrap="none" lIns="0" tIns="0" rIns="0" bIns="0" rtlCol="0" anchor="t"/>
          <a:lstStyle/>
          <a:p>
            <a:pPr marL="0" indent="0" algn="l">
              <a:lnSpc>
                <a:spcPts val="4150"/>
              </a:lnSpc>
              <a:buNone/>
            </a:pPr>
            <a:r>
              <a:rPr lang="en-US" sz="3300" b="1" dirty="0">
                <a:solidFill>
                  <a:srgbClr val="282824"/>
                </a:solidFill>
                <a:latin typeface="Lato Bold" pitchFamily="34" charset="0"/>
                <a:ea typeface="Lato Bold" pitchFamily="34" charset="-122"/>
                <a:cs typeface="Lato Bold" pitchFamily="34" charset="-120"/>
              </a:rPr>
              <a:t>Top 5 Most Ordered Pizza Types</a:t>
            </a:r>
            <a:endParaRPr lang="en-US" sz="3300" dirty="0"/>
          </a:p>
        </p:txBody>
      </p:sp>
      <p:sp>
        <p:nvSpPr>
          <p:cNvPr id="4" name="Text 1"/>
          <p:cNvSpPr/>
          <p:nvPr/>
        </p:nvSpPr>
        <p:spPr>
          <a:xfrm>
            <a:off x="6280190" y="1554956"/>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Light" pitchFamily="34" charset="0"/>
                <a:ea typeface="Lato Light" pitchFamily="34" charset="-122"/>
                <a:cs typeface="Lato Light" pitchFamily="34" charset="-120"/>
              </a:rPr>
              <a:t>01</a:t>
            </a:r>
            <a:endParaRPr lang="en-US" sz="1300" dirty="0"/>
          </a:p>
        </p:txBody>
      </p:sp>
      <p:sp>
        <p:nvSpPr>
          <p:cNvPr id="5" name="Shape 2"/>
          <p:cNvSpPr/>
          <p:nvPr/>
        </p:nvSpPr>
        <p:spPr>
          <a:xfrm>
            <a:off x="6280190" y="1821180"/>
            <a:ext cx="3693200" cy="22860"/>
          </a:xfrm>
          <a:prstGeom prst="rect">
            <a:avLst/>
          </a:prstGeom>
          <a:solidFill>
            <a:srgbClr val="282824"/>
          </a:solidFill>
          <a:ln/>
        </p:spPr>
        <p:txBody>
          <a:bodyPr/>
          <a:lstStyle/>
          <a:p>
            <a:endParaRPr lang="en-IN"/>
          </a:p>
        </p:txBody>
      </p:sp>
      <p:sp>
        <p:nvSpPr>
          <p:cNvPr id="6" name="Text 3"/>
          <p:cNvSpPr/>
          <p:nvPr/>
        </p:nvSpPr>
        <p:spPr>
          <a:xfrm>
            <a:off x="6280190" y="195191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Aggregate Order Data</a:t>
            </a:r>
            <a:endParaRPr lang="en-US" sz="1650" dirty="0"/>
          </a:p>
        </p:txBody>
      </p:sp>
      <p:sp>
        <p:nvSpPr>
          <p:cNvPr id="7" name="Text 4"/>
          <p:cNvSpPr/>
          <p:nvPr/>
        </p:nvSpPr>
        <p:spPr>
          <a:xfrm>
            <a:off x="6280190" y="2319695"/>
            <a:ext cx="3693200" cy="544354"/>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Group orders by pizza type to calculate total quantities for each variety</a:t>
            </a:r>
            <a:endParaRPr lang="en-US" sz="1300" dirty="0"/>
          </a:p>
        </p:txBody>
      </p:sp>
      <p:sp>
        <p:nvSpPr>
          <p:cNvPr id="8" name="Text 5"/>
          <p:cNvSpPr/>
          <p:nvPr/>
        </p:nvSpPr>
        <p:spPr>
          <a:xfrm>
            <a:off x="10143411" y="1554956"/>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Light" pitchFamily="34" charset="0"/>
                <a:ea typeface="Lato Light" pitchFamily="34" charset="-122"/>
                <a:cs typeface="Lato Light" pitchFamily="34" charset="-120"/>
              </a:rPr>
              <a:t>02</a:t>
            </a:r>
            <a:endParaRPr lang="en-US" sz="1300" dirty="0"/>
          </a:p>
        </p:txBody>
      </p:sp>
      <p:sp>
        <p:nvSpPr>
          <p:cNvPr id="9" name="Shape 6"/>
          <p:cNvSpPr/>
          <p:nvPr/>
        </p:nvSpPr>
        <p:spPr>
          <a:xfrm>
            <a:off x="10143411" y="1821180"/>
            <a:ext cx="3693200" cy="22860"/>
          </a:xfrm>
          <a:prstGeom prst="rect">
            <a:avLst/>
          </a:prstGeom>
          <a:solidFill>
            <a:srgbClr val="282824"/>
          </a:solidFill>
          <a:ln/>
        </p:spPr>
        <p:txBody>
          <a:bodyPr/>
          <a:lstStyle/>
          <a:p>
            <a:endParaRPr lang="en-IN"/>
          </a:p>
        </p:txBody>
      </p:sp>
      <p:sp>
        <p:nvSpPr>
          <p:cNvPr id="10" name="Text 7"/>
          <p:cNvSpPr/>
          <p:nvPr/>
        </p:nvSpPr>
        <p:spPr>
          <a:xfrm>
            <a:off x="10143411" y="195191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Sort by Popularity</a:t>
            </a:r>
            <a:endParaRPr lang="en-US" sz="1650" dirty="0"/>
          </a:p>
        </p:txBody>
      </p:sp>
      <p:sp>
        <p:nvSpPr>
          <p:cNvPr id="11" name="Text 8"/>
          <p:cNvSpPr/>
          <p:nvPr/>
        </p:nvSpPr>
        <p:spPr>
          <a:xfrm>
            <a:off x="10143411" y="2319695"/>
            <a:ext cx="3693200" cy="544354"/>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Rank pizza types in descending order based on quantity ordered</a:t>
            </a:r>
            <a:endParaRPr lang="en-US" sz="1300" dirty="0"/>
          </a:p>
        </p:txBody>
      </p:sp>
      <p:sp>
        <p:nvSpPr>
          <p:cNvPr id="12" name="Text 9"/>
          <p:cNvSpPr/>
          <p:nvPr/>
        </p:nvSpPr>
        <p:spPr>
          <a:xfrm>
            <a:off x="6280190" y="3161586"/>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Light" pitchFamily="34" charset="0"/>
                <a:ea typeface="Lato Light" pitchFamily="34" charset="-122"/>
                <a:cs typeface="Lato Light" pitchFamily="34" charset="-120"/>
              </a:rPr>
              <a:t>03</a:t>
            </a:r>
            <a:endParaRPr lang="en-US" sz="1300" dirty="0"/>
          </a:p>
        </p:txBody>
      </p:sp>
      <p:sp>
        <p:nvSpPr>
          <p:cNvPr id="13" name="Shape 10"/>
          <p:cNvSpPr/>
          <p:nvPr/>
        </p:nvSpPr>
        <p:spPr>
          <a:xfrm>
            <a:off x="6280190" y="3427809"/>
            <a:ext cx="7556421" cy="22860"/>
          </a:xfrm>
          <a:prstGeom prst="rect">
            <a:avLst/>
          </a:prstGeom>
          <a:solidFill>
            <a:srgbClr val="282824"/>
          </a:solidFill>
          <a:ln/>
        </p:spPr>
        <p:txBody>
          <a:bodyPr/>
          <a:lstStyle/>
          <a:p>
            <a:endParaRPr lang="en-IN"/>
          </a:p>
        </p:txBody>
      </p:sp>
      <p:sp>
        <p:nvSpPr>
          <p:cNvPr id="14" name="Text 11"/>
          <p:cNvSpPr/>
          <p:nvPr/>
        </p:nvSpPr>
        <p:spPr>
          <a:xfrm>
            <a:off x="6280190" y="355854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Extract Top 5</a:t>
            </a:r>
            <a:endParaRPr lang="en-US" sz="1650" dirty="0"/>
          </a:p>
        </p:txBody>
      </p:sp>
      <p:sp>
        <p:nvSpPr>
          <p:cNvPr id="15" name="Text 12"/>
          <p:cNvSpPr/>
          <p:nvPr/>
        </p:nvSpPr>
        <p:spPr>
          <a:xfrm>
            <a:off x="6280190" y="3926324"/>
            <a:ext cx="7556421" cy="272177"/>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Limit results to the five most popular pizza types for focused analysis</a:t>
            </a:r>
            <a:endParaRPr lang="en-US" sz="1300" dirty="0"/>
          </a:p>
        </p:txBody>
      </p:sp>
      <p:sp>
        <p:nvSpPr>
          <p:cNvPr id="16" name="Text 13"/>
          <p:cNvSpPr/>
          <p:nvPr/>
        </p:nvSpPr>
        <p:spPr>
          <a:xfrm>
            <a:off x="6280190" y="4517350"/>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This ranking reveals customer preferences and helps inform menu optimization, ingredient purchasing, and marketing focus areas. Understanding bestsellers is crucial for operational efficiency.</a:t>
            </a:r>
            <a:endParaRPr lang="en-US" sz="1300" dirty="0"/>
          </a:p>
        </p:txBody>
      </p:sp>
      <p:pic>
        <p:nvPicPr>
          <p:cNvPr id="17" name="Image 1" descr="preencoded.png"/>
          <p:cNvPicPr>
            <a:picLocks noChangeAspect="1"/>
          </p:cNvPicPr>
          <p:nvPr/>
        </p:nvPicPr>
        <p:blipFill>
          <a:blip r:embed="rId4"/>
          <a:stretch>
            <a:fillRect/>
          </a:stretch>
        </p:blipFill>
        <p:spPr>
          <a:xfrm>
            <a:off x="6280190" y="5148152"/>
            <a:ext cx="4644484" cy="2849187"/>
          </a:xfrm>
          <a:prstGeom prst="rect">
            <a:avLst/>
          </a:prstGeom>
        </p:spPr>
      </p:pic>
      <p:pic>
        <p:nvPicPr>
          <p:cNvPr id="18" name="Image 2" descr="preencoded.png"/>
          <p:cNvPicPr>
            <a:picLocks noChangeAspect="1"/>
          </p:cNvPicPr>
          <p:nvPr/>
        </p:nvPicPr>
        <p:blipFill>
          <a:blip r:embed="rId5"/>
          <a:stretch>
            <a:fillRect/>
          </a:stretch>
        </p:blipFill>
        <p:spPr>
          <a:xfrm>
            <a:off x="11206639" y="5380553"/>
            <a:ext cx="2765942" cy="26167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5554" y="491490"/>
            <a:ext cx="4578191" cy="390882"/>
          </a:xfrm>
          <a:prstGeom prst="rect">
            <a:avLst/>
          </a:prstGeom>
          <a:noFill/>
          <a:ln/>
        </p:spPr>
        <p:txBody>
          <a:bodyPr wrap="none" lIns="0" tIns="0" rIns="0" bIns="0" rtlCol="0" anchor="t"/>
          <a:lstStyle/>
          <a:p>
            <a:pPr marL="0" indent="0" algn="l">
              <a:lnSpc>
                <a:spcPts val="3050"/>
              </a:lnSpc>
              <a:buNone/>
            </a:pPr>
            <a:r>
              <a:rPr lang="en-US" sz="2450" b="1" dirty="0">
                <a:solidFill>
                  <a:srgbClr val="282824"/>
                </a:solidFill>
                <a:latin typeface="Lato Bold" pitchFamily="34" charset="0"/>
                <a:ea typeface="Lato Bold" pitchFamily="34" charset="-122"/>
                <a:cs typeface="Lato Bold" pitchFamily="34" charset="-120"/>
              </a:rPr>
              <a:t>Total Quantity by Pizza Category</a:t>
            </a:r>
            <a:endParaRPr lang="en-US" sz="2450" dirty="0"/>
          </a:p>
        </p:txBody>
      </p:sp>
      <p:pic>
        <p:nvPicPr>
          <p:cNvPr id="3" name="Image 0" descr="preencoded.png"/>
          <p:cNvPicPr>
            <a:picLocks noChangeAspect="1"/>
          </p:cNvPicPr>
          <p:nvPr/>
        </p:nvPicPr>
        <p:blipFill>
          <a:blip r:embed="rId3"/>
          <a:stretch>
            <a:fillRect/>
          </a:stretch>
        </p:blipFill>
        <p:spPr>
          <a:xfrm>
            <a:off x="625554" y="1210747"/>
            <a:ext cx="4096822" cy="4096822"/>
          </a:xfrm>
          <a:prstGeom prst="rect">
            <a:avLst/>
          </a:prstGeom>
        </p:spPr>
      </p:pic>
      <p:sp>
        <p:nvSpPr>
          <p:cNvPr id="4" name="Text 1"/>
          <p:cNvSpPr/>
          <p:nvPr/>
        </p:nvSpPr>
        <p:spPr>
          <a:xfrm>
            <a:off x="6791206" y="1195030"/>
            <a:ext cx="1975485" cy="234553"/>
          </a:xfrm>
          <a:prstGeom prst="rect">
            <a:avLst/>
          </a:prstGeom>
          <a:noFill/>
          <a:ln/>
        </p:spPr>
        <p:txBody>
          <a:bodyPr wrap="none" lIns="0" tIns="0" rIns="0" bIns="0" rtlCol="0" anchor="t"/>
          <a:lstStyle/>
          <a:p>
            <a:pPr marL="0" indent="0" algn="l">
              <a:lnSpc>
                <a:spcPts val="1800"/>
              </a:lnSpc>
              <a:buNone/>
            </a:pPr>
            <a:r>
              <a:rPr lang="en-US" sz="1450" b="1" dirty="0">
                <a:solidFill>
                  <a:srgbClr val="282824"/>
                </a:solidFill>
                <a:latin typeface="Lato Bold" pitchFamily="34" charset="0"/>
                <a:ea typeface="Lato Bold" pitchFamily="34" charset="-122"/>
                <a:cs typeface="Lato Bold" pitchFamily="34" charset="-120"/>
              </a:rPr>
              <a:t>Category-Level Insights</a:t>
            </a:r>
            <a:endParaRPr lang="en-US" sz="1450" dirty="0"/>
          </a:p>
        </p:txBody>
      </p:sp>
      <p:sp>
        <p:nvSpPr>
          <p:cNvPr id="5" name="Text 2"/>
          <p:cNvSpPr/>
          <p:nvPr/>
        </p:nvSpPr>
        <p:spPr>
          <a:xfrm>
            <a:off x="6791206" y="1554599"/>
            <a:ext cx="7221141" cy="400288"/>
          </a:xfrm>
          <a:prstGeom prst="rect">
            <a:avLst/>
          </a:prstGeom>
          <a:noFill/>
          <a:ln/>
        </p:spPr>
        <p:txBody>
          <a:bodyPr wrap="square" lIns="0" tIns="0" rIns="0" bIns="0" rtlCol="0" anchor="t"/>
          <a:lstStyle/>
          <a:p>
            <a:pPr marL="0" indent="0" algn="l">
              <a:lnSpc>
                <a:spcPts val="1550"/>
              </a:lnSpc>
              <a:buNone/>
            </a:pPr>
            <a:r>
              <a:rPr lang="en-US" sz="950" dirty="0">
                <a:solidFill>
                  <a:srgbClr val="4A4A45"/>
                </a:solidFill>
                <a:latin typeface="Lato" pitchFamily="34" charset="0"/>
                <a:ea typeface="Lato" pitchFamily="34" charset="-122"/>
                <a:cs typeface="Lato" pitchFamily="34" charset="-120"/>
              </a:rPr>
              <a:t>By joining order details with pizza type tables, we can aggregate quantities at the category level. This broader view helps identify trends beyond individual products.</a:t>
            </a:r>
            <a:endParaRPr lang="en-US" sz="950" dirty="0"/>
          </a:p>
        </p:txBody>
      </p:sp>
      <p:sp>
        <p:nvSpPr>
          <p:cNvPr id="6" name="Shape 3"/>
          <p:cNvSpPr/>
          <p:nvPr/>
        </p:nvSpPr>
        <p:spPr>
          <a:xfrm>
            <a:off x="6791206" y="2095619"/>
            <a:ext cx="7221141" cy="731520"/>
          </a:xfrm>
          <a:prstGeom prst="roundRect">
            <a:avLst>
              <a:gd name="adj" fmla="val 2566"/>
            </a:avLst>
          </a:prstGeom>
          <a:solidFill>
            <a:srgbClr val="DBDBD7"/>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6916222" y="2287191"/>
            <a:ext cx="156329" cy="125016"/>
          </a:xfrm>
          <a:prstGeom prst="rect">
            <a:avLst/>
          </a:prstGeom>
        </p:spPr>
      </p:pic>
      <p:sp>
        <p:nvSpPr>
          <p:cNvPr id="8" name="Text 4"/>
          <p:cNvSpPr/>
          <p:nvPr/>
        </p:nvSpPr>
        <p:spPr>
          <a:xfrm>
            <a:off x="7197566" y="2251829"/>
            <a:ext cx="6689765" cy="400288"/>
          </a:xfrm>
          <a:prstGeom prst="rect">
            <a:avLst/>
          </a:prstGeom>
          <a:noFill/>
          <a:ln/>
        </p:spPr>
        <p:txBody>
          <a:bodyPr wrap="square" lIns="0" tIns="0" rIns="0" bIns="0" rtlCol="0" anchor="t"/>
          <a:lstStyle/>
          <a:p>
            <a:pPr marL="0" indent="0" algn="l">
              <a:lnSpc>
                <a:spcPts val="1550"/>
              </a:lnSpc>
              <a:buNone/>
            </a:pPr>
            <a:r>
              <a:rPr lang="en-US" sz="950" b="1" dirty="0">
                <a:solidFill>
                  <a:srgbClr val="000000"/>
                </a:solidFill>
                <a:latin typeface="Lato" pitchFamily="34" charset="0"/>
                <a:ea typeface="Lato" pitchFamily="34" charset="-122"/>
                <a:cs typeface="Lato" pitchFamily="34" charset="-120"/>
              </a:rPr>
              <a:t>Key Benefit:</a:t>
            </a:r>
            <a:r>
              <a:rPr lang="en-US" sz="950" dirty="0">
                <a:solidFill>
                  <a:srgbClr val="000000"/>
                </a:solidFill>
                <a:latin typeface="Lato" pitchFamily="34" charset="0"/>
                <a:ea typeface="Lato" pitchFamily="34" charset="-122"/>
                <a:cs typeface="Lato" pitchFamily="34" charset="-120"/>
              </a:rPr>
              <a:t> Category analysis reveals customer preferences for meat-based, vegetarian, or specialty pizzas, informing menu development strategies.</a:t>
            </a:r>
            <a:endParaRPr lang="en-US" sz="950" dirty="0"/>
          </a:p>
        </p:txBody>
      </p:sp>
      <p:pic>
        <p:nvPicPr>
          <p:cNvPr id="9" name="Image 2" descr="preencoded.png"/>
          <p:cNvPicPr>
            <a:picLocks noChangeAspect="1"/>
          </p:cNvPicPr>
          <p:nvPr/>
        </p:nvPicPr>
        <p:blipFill>
          <a:blip r:embed="rId5"/>
          <a:stretch>
            <a:fillRect/>
          </a:stretch>
        </p:blipFill>
        <p:spPr>
          <a:xfrm>
            <a:off x="5203745" y="3259158"/>
            <a:ext cx="6214223" cy="3830992"/>
          </a:xfrm>
          <a:prstGeom prst="rect">
            <a:avLst/>
          </a:prstGeom>
        </p:spPr>
      </p:pic>
      <p:pic>
        <p:nvPicPr>
          <p:cNvPr id="10" name="Image 3" descr="preencoded.png"/>
          <p:cNvPicPr>
            <a:picLocks noChangeAspect="1"/>
          </p:cNvPicPr>
          <p:nvPr/>
        </p:nvPicPr>
        <p:blipFill>
          <a:blip r:embed="rId6"/>
          <a:stretch>
            <a:fillRect/>
          </a:stretch>
        </p:blipFill>
        <p:spPr>
          <a:xfrm>
            <a:off x="11741906" y="4515562"/>
            <a:ext cx="2270441" cy="25745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531185"/>
          </a:xfrm>
          <a:prstGeom prst="rect">
            <a:avLst/>
          </a:prstGeom>
        </p:spPr>
      </p:pic>
      <p:sp>
        <p:nvSpPr>
          <p:cNvPr id="3" name="Text 0"/>
          <p:cNvSpPr/>
          <p:nvPr/>
        </p:nvSpPr>
        <p:spPr>
          <a:xfrm>
            <a:off x="6210538" y="568881"/>
            <a:ext cx="4081820" cy="420291"/>
          </a:xfrm>
          <a:prstGeom prst="rect">
            <a:avLst/>
          </a:prstGeom>
          <a:noFill/>
          <a:ln/>
        </p:spPr>
        <p:txBody>
          <a:bodyPr wrap="none" lIns="0" tIns="0" rIns="0" bIns="0" rtlCol="0" anchor="t"/>
          <a:lstStyle/>
          <a:p>
            <a:pPr marL="0" indent="0" algn="l">
              <a:lnSpc>
                <a:spcPts val="3300"/>
              </a:lnSpc>
              <a:buNone/>
            </a:pPr>
            <a:r>
              <a:rPr lang="en-US" sz="2600" b="1" dirty="0">
                <a:solidFill>
                  <a:srgbClr val="282824"/>
                </a:solidFill>
                <a:latin typeface="Lato Bold" pitchFamily="34" charset="0"/>
                <a:ea typeface="Lato Bold" pitchFamily="34" charset="-122"/>
                <a:cs typeface="Lato Bold" pitchFamily="34" charset="-120"/>
              </a:rPr>
              <a:t>Order Distribution by Hour</a:t>
            </a:r>
            <a:endParaRPr lang="en-US" sz="2600" dirty="0"/>
          </a:p>
        </p:txBody>
      </p:sp>
      <p:sp>
        <p:nvSpPr>
          <p:cNvPr id="4" name="Shape 1"/>
          <p:cNvSpPr/>
          <p:nvPr/>
        </p:nvSpPr>
        <p:spPr>
          <a:xfrm>
            <a:off x="6361748" y="1190863"/>
            <a:ext cx="15240" cy="3015734"/>
          </a:xfrm>
          <a:prstGeom prst="roundRect">
            <a:avLst>
              <a:gd name="adj" fmla="val 132370"/>
            </a:avLst>
          </a:prstGeom>
          <a:solidFill>
            <a:srgbClr val="CBC5B8"/>
          </a:solidFill>
          <a:ln/>
        </p:spPr>
        <p:txBody>
          <a:bodyPr/>
          <a:lstStyle/>
          <a:p>
            <a:endParaRPr lang="en-IN"/>
          </a:p>
        </p:txBody>
      </p:sp>
      <p:sp>
        <p:nvSpPr>
          <p:cNvPr id="5" name="Shape 2"/>
          <p:cNvSpPr/>
          <p:nvPr/>
        </p:nvSpPr>
        <p:spPr>
          <a:xfrm>
            <a:off x="6497776" y="1334453"/>
            <a:ext cx="403384" cy="15240"/>
          </a:xfrm>
          <a:prstGeom prst="roundRect">
            <a:avLst>
              <a:gd name="adj" fmla="val 132370"/>
            </a:avLst>
          </a:prstGeom>
          <a:solidFill>
            <a:srgbClr val="CBC5B8"/>
          </a:solidFill>
          <a:ln/>
        </p:spPr>
        <p:txBody>
          <a:bodyPr/>
          <a:lstStyle/>
          <a:p>
            <a:endParaRPr lang="en-IN"/>
          </a:p>
        </p:txBody>
      </p:sp>
      <p:sp>
        <p:nvSpPr>
          <p:cNvPr id="6" name="Shape 3"/>
          <p:cNvSpPr/>
          <p:nvPr/>
        </p:nvSpPr>
        <p:spPr>
          <a:xfrm>
            <a:off x="6210479" y="1190863"/>
            <a:ext cx="302538" cy="302538"/>
          </a:xfrm>
          <a:prstGeom prst="roundRect">
            <a:avLst>
              <a:gd name="adj" fmla="val 6668"/>
            </a:avLst>
          </a:prstGeom>
          <a:solidFill>
            <a:srgbClr val="E5DFD2"/>
          </a:solidFill>
          <a:ln/>
        </p:spPr>
        <p:txBody>
          <a:bodyPr/>
          <a:lstStyle/>
          <a:p>
            <a:endParaRPr lang="en-IN"/>
          </a:p>
        </p:txBody>
      </p:sp>
      <p:sp>
        <p:nvSpPr>
          <p:cNvPr id="7" name="Text 4"/>
          <p:cNvSpPr/>
          <p:nvPr/>
        </p:nvSpPr>
        <p:spPr>
          <a:xfrm>
            <a:off x="6260842" y="1216045"/>
            <a:ext cx="201692" cy="252055"/>
          </a:xfrm>
          <a:prstGeom prst="rect">
            <a:avLst/>
          </a:prstGeom>
          <a:noFill/>
          <a:ln/>
        </p:spPr>
        <p:txBody>
          <a:bodyPr wrap="none" lIns="0" tIns="0" rIns="0" bIns="0" rtlCol="0" anchor="t"/>
          <a:lstStyle/>
          <a:p>
            <a:pPr marL="0" indent="0" algn="ctr">
              <a:lnSpc>
                <a:spcPts val="1550"/>
              </a:lnSpc>
              <a:buNone/>
            </a:pPr>
            <a:r>
              <a:rPr lang="en-US" sz="1550" b="1" dirty="0">
                <a:solidFill>
                  <a:srgbClr val="4A4A45"/>
                </a:solidFill>
                <a:latin typeface="Lato Bold" pitchFamily="34" charset="0"/>
                <a:ea typeface="Lato Bold" pitchFamily="34" charset="-122"/>
                <a:cs typeface="Lato Bold" pitchFamily="34" charset="-120"/>
              </a:rPr>
              <a:t>1</a:t>
            </a:r>
            <a:endParaRPr lang="en-US" sz="1550" dirty="0"/>
          </a:p>
        </p:txBody>
      </p:sp>
      <p:sp>
        <p:nvSpPr>
          <p:cNvPr id="8" name="Text 5"/>
          <p:cNvSpPr/>
          <p:nvPr/>
        </p:nvSpPr>
        <p:spPr>
          <a:xfrm>
            <a:off x="7034213" y="1237059"/>
            <a:ext cx="1681043" cy="210145"/>
          </a:xfrm>
          <a:prstGeom prst="rect">
            <a:avLst/>
          </a:prstGeom>
          <a:noFill/>
          <a:ln/>
        </p:spPr>
        <p:txBody>
          <a:bodyPr wrap="none" lIns="0" tIns="0" rIns="0" bIns="0" rtlCol="0" anchor="t"/>
          <a:lstStyle/>
          <a:p>
            <a:pPr marL="0" indent="0" algn="l">
              <a:lnSpc>
                <a:spcPts val="1650"/>
              </a:lnSpc>
              <a:buNone/>
            </a:pPr>
            <a:r>
              <a:rPr lang="en-US" sz="1300" b="1" dirty="0">
                <a:solidFill>
                  <a:srgbClr val="4A4A45"/>
                </a:solidFill>
                <a:latin typeface="Lato Bold" pitchFamily="34" charset="0"/>
                <a:ea typeface="Lato Bold" pitchFamily="34" charset="-122"/>
                <a:cs typeface="Lato Bold" pitchFamily="34" charset="-120"/>
              </a:rPr>
              <a:t>11 AM - 1 PM</a:t>
            </a:r>
            <a:endParaRPr lang="en-US" sz="1300" dirty="0"/>
          </a:p>
        </p:txBody>
      </p:sp>
      <p:sp>
        <p:nvSpPr>
          <p:cNvPr id="9" name="Text 6"/>
          <p:cNvSpPr/>
          <p:nvPr/>
        </p:nvSpPr>
        <p:spPr>
          <a:xfrm>
            <a:off x="7034213" y="1527810"/>
            <a:ext cx="6872049" cy="215265"/>
          </a:xfrm>
          <a:prstGeom prst="rect">
            <a:avLst/>
          </a:prstGeom>
          <a:noFill/>
          <a:ln/>
        </p:spPr>
        <p:txBody>
          <a:bodyPr wrap="none" lIns="0" tIns="0" rIns="0" bIns="0" rtlCol="0" anchor="t"/>
          <a:lstStyle/>
          <a:p>
            <a:pPr marL="0" indent="0" algn="l">
              <a:lnSpc>
                <a:spcPts val="1650"/>
              </a:lnSpc>
              <a:buNone/>
            </a:pPr>
            <a:r>
              <a:rPr lang="en-US" sz="1050" dirty="0">
                <a:solidFill>
                  <a:srgbClr val="4A4A45"/>
                </a:solidFill>
                <a:latin typeface="Lato" pitchFamily="34" charset="0"/>
                <a:ea typeface="Lato" pitchFamily="34" charset="-122"/>
                <a:cs typeface="Lato" pitchFamily="34" charset="-120"/>
              </a:rPr>
              <a:t>Lunch rush peak</a:t>
            </a:r>
            <a:endParaRPr lang="en-US" sz="1050" dirty="0"/>
          </a:p>
        </p:txBody>
      </p:sp>
      <p:sp>
        <p:nvSpPr>
          <p:cNvPr id="10" name="Shape 7"/>
          <p:cNvSpPr/>
          <p:nvPr/>
        </p:nvSpPr>
        <p:spPr>
          <a:xfrm>
            <a:off x="6497776" y="2155627"/>
            <a:ext cx="403384" cy="15240"/>
          </a:xfrm>
          <a:prstGeom prst="roundRect">
            <a:avLst>
              <a:gd name="adj" fmla="val 132370"/>
            </a:avLst>
          </a:prstGeom>
          <a:solidFill>
            <a:srgbClr val="CBC5B8"/>
          </a:solidFill>
          <a:ln/>
        </p:spPr>
        <p:txBody>
          <a:bodyPr/>
          <a:lstStyle/>
          <a:p>
            <a:endParaRPr lang="en-IN"/>
          </a:p>
        </p:txBody>
      </p:sp>
      <p:sp>
        <p:nvSpPr>
          <p:cNvPr id="11" name="Shape 8"/>
          <p:cNvSpPr/>
          <p:nvPr/>
        </p:nvSpPr>
        <p:spPr>
          <a:xfrm>
            <a:off x="6210479" y="2012037"/>
            <a:ext cx="302538" cy="302538"/>
          </a:xfrm>
          <a:prstGeom prst="roundRect">
            <a:avLst>
              <a:gd name="adj" fmla="val 6668"/>
            </a:avLst>
          </a:prstGeom>
          <a:solidFill>
            <a:srgbClr val="E5DFD2"/>
          </a:solidFill>
          <a:ln/>
        </p:spPr>
        <p:txBody>
          <a:bodyPr/>
          <a:lstStyle/>
          <a:p>
            <a:endParaRPr lang="en-IN"/>
          </a:p>
        </p:txBody>
      </p:sp>
      <p:sp>
        <p:nvSpPr>
          <p:cNvPr id="12" name="Text 9"/>
          <p:cNvSpPr/>
          <p:nvPr/>
        </p:nvSpPr>
        <p:spPr>
          <a:xfrm>
            <a:off x="6260842" y="2037219"/>
            <a:ext cx="201692" cy="252055"/>
          </a:xfrm>
          <a:prstGeom prst="rect">
            <a:avLst/>
          </a:prstGeom>
          <a:noFill/>
          <a:ln/>
        </p:spPr>
        <p:txBody>
          <a:bodyPr wrap="none" lIns="0" tIns="0" rIns="0" bIns="0" rtlCol="0" anchor="t"/>
          <a:lstStyle/>
          <a:p>
            <a:pPr marL="0" indent="0" algn="ctr">
              <a:lnSpc>
                <a:spcPts val="1550"/>
              </a:lnSpc>
              <a:buNone/>
            </a:pPr>
            <a:r>
              <a:rPr lang="en-US" sz="1550" b="1" dirty="0">
                <a:solidFill>
                  <a:srgbClr val="4A4A45"/>
                </a:solidFill>
                <a:latin typeface="Lato Bold" pitchFamily="34" charset="0"/>
                <a:ea typeface="Lato Bold" pitchFamily="34" charset="-122"/>
                <a:cs typeface="Lato Bold" pitchFamily="34" charset="-120"/>
              </a:rPr>
              <a:t>2</a:t>
            </a:r>
            <a:endParaRPr lang="en-US" sz="1550" dirty="0"/>
          </a:p>
        </p:txBody>
      </p:sp>
      <p:sp>
        <p:nvSpPr>
          <p:cNvPr id="13" name="Text 10"/>
          <p:cNvSpPr/>
          <p:nvPr/>
        </p:nvSpPr>
        <p:spPr>
          <a:xfrm>
            <a:off x="7034213" y="2058233"/>
            <a:ext cx="1681043" cy="210145"/>
          </a:xfrm>
          <a:prstGeom prst="rect">
            <a:avLst/>
          </a:prstGeom>
          <a:noFill/>
          <a:ln/>
        </p:spPr>
        <p:txBody>
          <a:bodyPr wrap="none" lIns="0" tIns="0" rIns="0" bIns="0" rtlCol="0" anchor="t"/>
          <a:lstStyle/>
          <a:p>
            <a:pPr marL="0" indent="0" algn="l">
              <a:lnSpc>
                <a:spcPts val="1650"/>
              </a:lnSpc>
              <a:buNone/>
            </a:pPr>
            <a:r>
              <a:rPr lang="en-US" sz="1300" b="1" dirty="0">
                <a:solidFill>
                  <a:srgbClr val="4A4A45"/>
                </a:solidFill>
                <a:latin typeface="Lato Bold" pitchFamily="34" charset="0"/>
                <a:ea typeface="Lato Bold" pitchFamily="34" charset="-122"/>
                <a:cs typeface="Lato Bold" pitchFamily="34" charset="-120"/>
              </a:rPr>
              <a:t>1 PM - 4 PM</a:t>
            </a:r>
            <a:endParaRPr lang="en-US" sz="1300" dirty="0"/>
          </a:p>
        </p:txBody>
      </p:sp>
      <p:sp>
        <p:nvSpPr>
          <p:cNvPr id="14" name="Text 11"/>
          <p:cNvSpPr/>
          <p:nvPr/>
        </p:nvSpPr>
        <p:spPr>
          <a:xfrm>
            <a:off x="7034213" y="2348984"/>
            <a:ext cx="6872049" cy="215265"/>
          </a:xfrm>
          <a:prstGeom prst="rect">
            <a:avLst/>
          </a:prstGeom>
          <a:noFill/>
          <a:ln/>
        </p:spPr>
        <p:txBody>
          <a:bodyPr wrap="none" lIns="0" tIns="0" rIns="0" bIns="0" rtlCol="0" anchor="t"/>
          <a:lstStyle/>
          <a:p>
            <a:pPr marL="0" indent="0" algn="l">
              <a:lnSpc>
                <a:spcPts val="1650"/>
              </a:lnSpc>
              <a:buNone/>
            </a:pPr>
            <a:r>
              <a:rPr lang="en-US" sz="1050" dirty="0">
                <a:solidFill>
                  <a:srgbClr val="4A4A45"/>
                </a:solidFill>
                <a:latin typeface="Lato" pitchFamily="34" charset="0"/>
                <a:ea typeface="Lato" pitchFamily="34" charset="-122"/>
                <a:cs typeface="Lato" pitchFamily="34" charset="-120"/>
              </a:rPr>
              <a:t>Afternoon lull period</a:t>
            </a:r>
            <a:endParaRPr lang="en-US" sz="1050" dirty="0"/>
          </a:p>
        </p:txBody>
      </p:sp>
      <p:sp>
        <p:nvSpPr>
          <p:cNvPr id="15" name="Shape 12"/>
          <p:cNvSpPr/>
          <p:nvPr/>
        </p:nvSpPr>
        <p:spPr>
          <a:xfrm>
            <a:off x="6497776" y="2976801"/>
            <a:ext cx="403384" cy="15240"/>
          </a:xfrm>
          <a:prstGeom prst="roundRect">
            <a:avLst>
              <a:gd name="adj" fmla="val 132370"/>
            </a:avLst>
          </a:prstGeom>
          <a:solidFill>
            <a:srgbClr val="CBC5B8"/>
          </a:solidFill>
          <a:ln/>
        </p:spPr>
        <p:txBody>
          <a:bodyPr/>
          <a:lstStyle/>
          <a:p>
            <a:endParaRPr lang="en-IN"/>
          </a:p>
        </p:txBody>
      </p:sp>
      <p:sp>
        <p:nvSpPr>
          <p:cNvPr id="16" name="Shape 13"/>
          <p:cNvSpPr/>
          <p:nvPr/>
        </p:nvSpPr>
        <p:spPr>
          <a:xfrm>
            <a:off x="6210479" y="2833211"/>
            <a:ext cx="302538" cy="302538"/>
          </a:xfrm>
          <a:prstGeom prst="roundRect">
            <a:avLst>
              <a:gd name="adj" fmla="val 6668"/>
            </a:avLst>
          </a:prstGeom>
          <a:solidFill>
            <a:srgbClr val="E5DFD2"/>
          </a:solidFill>
          <a:ln/>
        </p:spPr>
        <p:txBody>
          <a:bodyPr/>
          <a:lstStyle/>
          <a:p>
            <a:endParaRPr lang="en-IN"/>
          </a:p>
        </p:txBody>
      </p:sp>
      <p:sp>
        <p:nvSpPr>
          <p:cNvPr id="17" name="Text 14"/>
          <p:cNvSpPr/>
          <p:nvPr/>
        </p:nvSpPr>
        <p:spPr>
          <a:xfrm>
            <a:off x="6260842" y="2858393"/>
            <a:ext cx="201692" cy="252055"/>
          </a:xfrm>
          <a:prstGeom prst="rect">
            <a:avLst/>
          </a:prstGeom>
          <a:noFill/>
          <a:ln/>
        </p:spPr>
        <p:txBody>
          <a:bodyPr wrap="none" lIns="0" tIns="0" rIns="0" bIns="0" rtlCol="0" anchor="t"/>
          <a:lstStyle/>
          <a:p>
            <a:pPr marL="0" indent="0" algn="ctr">
              <a:lnSpc>
                <a:spcPts val="1550"/>
              </a:lnSpc>
              <a:buNone/>
            </a:pPr>
            <a:r>
              <a:rPr lang="en-US" sz="1550" b="1" dirty="0">
                <a:solidFill>
                  <a:srgbClr val="4A4A45"/>
                </a:solidFill>
                <a:latin typeface="Lato Bold" pitchFamily="34" charset="0"/>
                <a:ea typeface="Lato Bold" pitchFamily="34" charset="-122"/>
                <a:cs typeface="Lato Bold" pitchFamily="34" charset="-120"/>
              </a:rPr>
              <a:t>3</a:t>
            </a:r>
            <a:endParaRPr lang="en-US" sz="1550" dirty="0"/>
          </a:p>
        </p:txBody>
      </p:sp>
      <p:sp>
        <p:nvSpPr>
          <p:cNvPr id="18" name="Text 15"/>
          <p:cNvSpPr/>
          <p:nvPr/>
        </p:nvSpPr>
        <p:spPr>
          <a:xfrm>
            <a:off x="7034213" y="2879408"/>
            <a:ext cx="1681043" cy="210145"/>
          </a:xfrm>
          <a:prstGeom prst="rect">
            <a:avLst/>
          </a:prstGeom>
          <a:noFill/>
          <a:ln/>
        </p:spPr>
        <p:txBody>
          <a:bodyPr wrap="none" lIns="0" tIns="0" rIns="0" bIns="0" rtlCol="0" anchor="t"/>
          <a:lstStyle/>
          <a:p>
            <a:pPr marL="0" indent="0" algn="l">
              <a:lnSpc>
                <a:spcPts val="1650"/>
              </a:lnSpc>
              <a:buNone/>
            </a:pPr>
            <a:r>
              <a:rPr lang="en-US" sz="1300" b="1" dirty="0">
                <a:solidFill>
                  <a:srgbClr val="4A4A45"/>
                </a:solidFill>
                <a:latin typeface="Lato Bold" pitchFamily="34" charset="0"/>
                <a:ea typeface="Lato Bold" pitchFamily="34" charset="-122"/>
                <a:cs typeface="Lato Bold" pitchFamily="34" charset="-120"/>
              </a:rPr>
              <a:t>5 PM - 8 PM</a:t>
            </a:r>
            <a:endParaRPr lang="en-US" sz="1300" dirty="0"/>
          </a:p>
        </p:txBody>
      </p:sp>
      <p:sp>
        <p:nvSpPr>
          <p:cNvPr id="19" name="Text 16"/>
          <p:cNvSpPr/>
          <p:nvPr/>
        </p:nvSpPr>
        <p:spPr>
          <a:xfrm>
            <a:off x="7034213" y="3170158"/>
            <a:ext cx="6872049" cy="215265"/>
          </a:xfrm>
          <a:prstGeom prst="rect">
            <a:avLst/>
          </a:prstGeom>
          <a:noFill/>
          <a:ln/>
        </p:spPr>
        <p:txBody>
          <a:bodyPr wrap="none" lIns="0" tIns="0" rIns="0" bIns="0" rtlCol="0" anchor="t"/>
          <a:lstStyle/>
          <a:p>
            <a:pPr marL="0" indent="0" algn="l">
              <a:lnSpc>
                <a:spcPts val="1650"/>
              </a:lnSpc>
              <a:buNone/>
            </a:pPr>
            <a:r>
              <a:rPr lang="en-US" sz="1050" dirty="0">
                <a:solidFill>
                  <a:srgbClr val="4A4A45"/>
                </a:solidFill>
                <a:latin typeface="Lato" pitchFamily="34" charset="0"/>
                <a:ea typeface="Lato" pitchFamily="34" charset="-122"/>
                <a:cs typeface="Lato" pitchFamily="34" charset="-120"/>
              </a:rPr>
              <a:t>Dinner peak hours</a:t>
            </a:r>
            <a:endParaRPr lang="en-US" sz="1050" dirty="0"/>
          </a:p>
        </p:txBody>
      </p:sp>
      <p:sp>
        <p:nvSpPr>
          <p:cNvPr id="20" name="Shape 17"/>
          <p:cNvSpPr/>
          <p:nvPr/>
        </p:nvSpPr>
        <p:spPr>
          <a:xfrm>
            <a:off x="6497776" y="3797975"/>
            <a:ext cx="403384" cy="15240"/>
          </a:xfrm>
          <a:prstGeom prst="roundRect">
            <a:avLst>
              <a:gd name="adj" fmla="val 132370"/>
            </a:avLst>
          </a:prstGeom>
          <a:solidFill>
            <a:srgbClr val="CBC5B8"/>
          </a:solidFill>
          <a:ln/>
        </p:spPr>
        <p:txBody>
          <a:bodyPr/>
          <a:lstStyle/>
          <a:p>
            <a:endParaRPr lang="en-IN"/>
          </a:p>
        </p:txBody>
      </p:sp>
      <p:sp>
        <p:nvSpPr>
          <p:cNvPr id="21" name="Shape 18"/>
          <p:cNvSpPr/>
          <p:nvPr/>
        </p:nvSpPr>
        <p:spPr>
          <a:xfrm>
            <a:off x="6210479" y="3654385"/>
            <a:ext cx="302538" cy="302538"/>
          </a:xfrm>
          <a:prstGeom prst="roundRect">
            <a:avLst>
              <a:gd name="adj" fmla="val 6668"/>
            </a:avLst>
          </a:prstGeom>
          <a:solidFill>
            <a:srgbClr val="E5DFD2"/>
          </a:solidFill>
          <a:ln/>
        </p:spPr>
        <p:txBody>
          <a:bodyPr/>
          <a:lstStyle/>
          <a:p>
            <a:endParaRPr lang="en-IN"/>
          </a:p>
        </p:txBody>
      </p:sp>
      <p:sp>
        <p:nvSpPr>
          <p:cNvPr id="22" name="Text 19"/>
          <p:cNvSpPr/>
          <p:nvPr/>
        </p:nvSpPr>
        <p:spPr>
          <a:xfrm>
            <a:off x="6260842" y="3679567"/>
            <a:ext cx="201692" cy="252055"/>
          </a:xfrm>
          <a:prstGeom prst="rect">
            <a:avLst/>
          </a:prstGeom>
          <a:noFill/>
          <a:ln/>
        </p:spPr>
        <p:txBody>
          <a:bodyPr wrap="none" lIns="0" tIns="0" rIns="0" bIns="0" rtlCol="0" anchor="t"/>
          <a:lstStyle/>
          <a:p>
            <a:pPr marL="0" indent="0" algn="ctr">
              <a:lnSpc>
                <a:spcPts val="1550"/>
              </a:lnSpc>
              <a:buNone/>
            </a:pPr>
            <a:r>
              <a:rPr lang="en-US" sz="1550" b="1" dirty="0">
                <a:solidFill>
                  <a:srgbClr val="4A4A45"/>
                </a:solidFill>
                <a:latin typeface="Lato Bold" pitchFamily="34" charset="0"/>
                <a:ea typeface="Lato Bold" pitchFamily="34" charset="-122"/>
                <a:cs typeface="Lato Bold" pitchFamily="34" charset="-120"/>
              </a:rPr>
              <a:t>4</a:t>
            </a:r>
            <a:endParaRPr lang="en-US" sz="1550" dirty="0"/>
          </a:p>
        </p:txBody>
      </p:sp>
      <p:sp>
        <p:nvSpPr>
          <p:cNvPr id="23" name="Text 20"/>
          <p:cNvSpPr/>
          <p:nvPr/>
        </p:nvSpPr>
        <p:spPr>
          <a:xfrm>
            <a:off x="7034213" y="3700582"/>
            <a:ext cx="1681043" cy="210145"/>
          </a:xfrm>
          <a:prstGeom prst="rect">
            <a:avLst/>
          </a:prstGeom>
          <a:noFill/>
          <a:ln/>
        </p:spPr>
        <p:txBody>
          <a:bodyPr wrap="none" lIns="0" tIns="0" rIns="0" bIns="0" rtlCol="0" anchor="t"/>
          <a:lstStyle/>
          <a:p>
            <a:pPr marL="0" indent="0" algn="l">
              <a:lnSpc>
                <a:spcPts val="1650"/>
              </a:lnSpc>
              <a:buNone/>
            </a:pPr>
            <a:r>
              <a:rPr lang="en-US" sz="1300" b="1" dirty="0">
                <a:solidFill>
                  <a:srgbClr val="4A4A45"/>
                </a:solidFill>
                <a:latin typeface="Lato Bold" pitchFamily="34" charset="0"/>
                <a:ea typeface="Lato Bold" pitchFamily="34" charset="-122"/>
                <a:cs typeface="Lato Bold" pitchFamily="34" charset="-120"/>
              </a:rPr>
              <a:t>8 PM - Close</a:t>
            </a:r>
            <a:endParaRPr lang="en-US" sz="1300" dirty="0"/>
          </a:p>
        </p:txBody>
      </p:sp>
      <p:sp>
        <p:nvSpPr>
          <p:cNvPr id="24" name="Text 21"/>
          <p:cNvSpPr/>
          <p:nvPr/>
        </p:nvSpPr>
        <p:spPr>
          <a:xfrm>
            <a:off x="7034213" y="3991332"/>
            <a:ext cx="6872049" cy="215265"/>
          </a:xfrm>
          <a:prstGeom prst="rect">
            <a:avLst/>
          </a:prstGeom>
          <a:noFill/>
          <a:ln/>
        </p:spPr>
        <p:txBody>
          <a:bodyPr wrap="none" lIns="0" tIns="0" rIns="0" bIns="0" rtlCol="0" anchor="t"/>
          <a:lstStyle/>
          <a:p>
            <a:pPr marL="0" indent="0" algn="l">
              <a:lnSpc>
                <a:spcPts val="1650"/>
              </a:lnSpc>
              <a:buNone/>
            </a:pPr>
            <a:r>
              <a:rPr lang="en-US" sz="1050" dirty="0">
                <a:solidFill>
                  <a:srgbClr val="4A4A45"/>
                </a:solidFill>
                <a:latin typeface="Lato" pitchFamily="34" charset="0"/>
                <a:ea typeface="Lato" pitchFamily="34" charset="-122"/>
                <a:cs typeface="Lato" pitchFamily="34" charset="-120"/>
              </a:rPr>
              <a:t>Evening tapering</a:t>
            </a:r>
            <a:endParaRPr lang="en-US" sz="1050" dirty="0"/>
          </a:p>
        </p:txBody>
      </p:sp>
      <p:sp>
        <p:nvSpPr>
          <p:cNvPr id="25" name="Text 22"/>
          <p:cNvSpPr/>
          <p:nvPr/>
        </p:nvSpPr>
        <p:spPr>
          <a:xfrm>
            <a:off x="6210538" y="4357807"/>
            <a:ext cx="7695724" cy="430530"/>
          </a:xfrm>
          <a:prstGeom prst="rect">
            <a:avLst/>
          </a:prstGeom>
          <a:noFill/>
          <a:ln/>
        </p:spPr>
        <p:txBody>
          <a:bodyPr wrap="square" lIns="0" tIns="0" rIns="0" bIns="0" rtlCol="0" anchor="t"/>
          <a:lstStyle/>
          <a:p>
            <a:pPr marL="0" indent="0" algn="l">
              <a:lnSpc>
                <a:spcPts val="1650"/>
              </a:lnSpc>
              <a:buNone/>
            </a:pPr>
            <a:r>
              <a:rPr lang="en-US" sz="1050" dirty="0">
                <a:solidFill>
                  <a:srgbClr val="4A4A45"/>
                </a:solidFill>
                <a:latin typeface="Lato" pitchFamily="34" charset="0"/>
                <a:ea typeface="Lato" pitchFamily="34" charset="-122"/>
                <a:cs typeface="Lato" pitchFamily="34" charset="-120"/>
              </a:rPr>
              <a:t>Analyzing order patterns by hour of day enables optimal staff scheduling, kitchen preparation timing, and delivery resource allocation. Extract the hour from order timestamps and group to reveal peak demand periods.</a:t>
            </a:r>
            <a:endParaRPr lang="en-US" sz="1050" dirty="0"/>
          </a:p>
        </p:txBody>
      </p:sp>
      <p:pic>
        <p:nvPicPr>
          <p:cNvPr id="26" name="Image 1" descr="preencoded.png"/>
          <p:cNvPicPr>
            <a:picLocks noChangeAspect="1"/>
          </p:cNvPicPr>
          <p:nvPr/>
        </p:nvPicPr>
        <p:blipFill>
          <a:blip r:embed="rId4"/>
          <a:stretch>
            <a:fillRect/>
          </a:stretch>
        </p:blipFill>
        <p:spPr>
          <a:xfrm>
            <a:off x="6260841" y="5133342"/>
            <a:ext cx="4772117" cy="2826024"/>
          </a:xfrm>
          <a:prstGeom prst="rect">
            <a:avLst/>
          </a:prstGeom>
        </p:spPr>
      </p:pic>
      <p:pic>
        <p:nvPicPr>
          <p:cNvPr id="27" name="Image 2" descr="preencoded.png"/>
          <p:cNvPicPr>
            <a:picLocks noChangeAspect="1"/>
          </p:cNvPicPr>
          <p:nvPr/>
        </p:nvPicPr>
        <p:blipFill>
          <a:blip r:embed="rId5"/>
          <a:stretch>
            <a:fillRect/>
          </a:stretch>
        </p:blipFill>
        <p:spPr>
          <a:xfrm>
            <a:off x="11772662" y="5076111"/>
            <a:ext cx="2133600" cy="27203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13422"/>
            <a:ext cx="5942052" cy="496133"/>
          </a:xfrm>
          <a:prstGeom prst="rect">
            <a:avLst/>
          </a:prstGeom>
          <a:noFill/>
          <a:ln/>
        </p:spPr>
        <p:txBody>
          <a:bodyPr wrap="none" lIns="0" tIns="0" rIns="0" bIns="0" rtlCol="0" anchor="t"/>
          <a:lstStyle/>
          <a:p>
            <a:pPr marL="0" indent="0" algn="l">
              <a:lnSpc>
                <a:spcPts val="3900"/>
              </a:lnSpc>
              <a:buNone/>
            </a:pPr>
            <a:r>
              <a:rPr lang="en-US" sz="3100" b="1" dirty="0">
                <a:solidFill>
                  <a:srgbClr val="282824"/>
                </a:solidFill>
                <a:latin typeface="Lato Bold" pitchFamily="34" charset="0"/>
                <a:ea typeface="Lato Bold" pitchFamily="34" charset="-122"/>
                <a:cs typeface="Lato Bold" pitchFamily="34" charset="-120"/>
              </a:rPr>
              <a:t>Category-Wise Pizza Distribution</a:t>
            </a:r>
            <a:endParaRPr lang="en-US" sz="3100" dirty="0"/>
          </a:p>
        </p:txBody>
      </p:sp>
      <p:sp>
        <p:nvSpPr>
          <p:cNvPr id="3" name="Text 1"/>
          <p:cNvSpPr/>
          <p:nvPr/>
        </p:nvSpPr>
        <p:spPr>
          <a:xfrm>
            <a:off x="3494723" y="1967746"/>
            <a:ext cx="1984653" cy="248007"/>
          </a:xfrm>
          <a:prstGeom prst="rect">
            <a:avLst/>
          </a:prstGeom>
          <a:noFill/>
          <a:ln/>
        </p:spPr>
        <p:txBody>
          <a:bodyPr wrap="none" lIns="0" tIns="0" rIns="0" bIns="0" rtlCol="0" anchor="t"/>
          <a:lstStyle/>
          <a:p>
            <a:pPr marL="0" indent="0" algn="r">
              <a:lnSpc>
                <a:spcPts val="1950"/>
              </a:lnSpc>
              <a:buNone/>
            </a:pPr>
            <a:r>
              <a:rPr lang="en-US" sz="1550" b="1" dirty="0">
                <a:solidFill>
                  <a:srgbClr val="4A4A45"/>
                </a:solidFill>
                <a:latin typeface="Lato Bold" pitchFamily="34" charset="0"/>
                <a:ea typeface="Lato Bold" pitchFamily="34" charset="-122"/>
                <a:cs typeface="Lato Bold" pitchFamily="34" charset="-120"/>
              </a:rPr>
              <a:t>Chicken</a:t>
            </a:r>
            <a:endParaRPr lang="en-US" sz="1550" dirty="0"/>
          </a:p>
        </p:txBody>
      </p:sp>
      <p:sp>
        <p:nvSpPr>
          <p:cNvPr id="4" name="Text 2"/>
          <p:cNvSpPr/>
          <p:nvPr/>
        </p:nvSpPr>
        <p:spPr>
          <a:xfrm>
            <a:off x="793790" y="2311003"/>
            <a:ext cx="4685586" cy="254079"/>
          </a:xfrm>
          <a:prstGeom prst="rect">
            <a:avLst/>
          </a:prstGeom>
          <a:noFill/>
          <a:ln/>
        </p:spPr>
        <p:txBody>
          <a:bodyPr wrap="none" lIns="0" tIns="0" rIns="0" bIns="0" rtlCol="0" anchor="t"/>
          <a:lstStyle/>
          <a:p>
            <a:pPr marL="0" indent="0" algn="r">
              <a:lnSpc>
                <a:spcPts val="2000"/>
              </a:lnSpc>
              <a:buNone/>
            </a:pPr>
            <a:r>
              <a:rPr lang="en-US" sz="1250" dirty="0">
                <a:solidFill>
                  <a:srgbClr val="4A4A45"/>
                </a:solidFill>
                <a:latin typeface="Lato" pitchFamily="34" charset="0"/>
                <a:ea typeface="Lato" pitchFamily="34" charset="-122"/>
                <a:cs typeface="Lato" pitchFamily="34" charset="-120"/>
              </a:rPr>
              <a:t>Poultry-based specialty pizzas with diverse topping combinations</a:t>
            </a:r>
            <a:endParaRPr lang="en-US" sz="1250" dirty="0"/>
          </a:p>
        </p:txBody>
      </p:sp>
      <p:pic>
        <p:nvPicPr>
          <p:cNvPr id="5" name="Image 0" descr="preencoded.png"/>
          <p:cNvPicPr>
            <a:picLocks noChangeAspect="1"/>
          </p:cNvPicPr>
          <p:nvPr/>
        </p:nvPicPr>
        <p:blipFill>
          <a:blip r:embed="rId3"/>
          <a:stretch>
            <a:fillRect/>
          </a:stretch>
        </p:blipFill>
        <p:spPr>
          <a:xfrm>
            <a:off x="5717500" y="1527096"/>
            <a:ext cx="3195399" cy="3195399"/>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5503" y="2214979"/>
            <a:ext cx="237530" cy="237530"/>
          </a:xfrm>
          <a:prstGeom prst="rect">
            <a:avLst/>
          </a:prstGeom>
        </p:spPr>
      </p:pic>
      <p:sp>
        <p:nvSpPr>
          <p:cNvPr id="7" name="Text 3"/>
          <p:cNvSpPr/>
          <p:nvPr/>
        </p:nvSpPr>
        <p:spPr>
          <a:xfrm>
            <a:off x="9151025" y="1967746"/>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A4A45"/>
                </a:solidFill>
                <a:latin typeface="Lato Bold" pitchFamily="34" charset="0"/>
                <a:ea typeface="Lato Bold" pitchFamily="34" charset="-122"/>
                <a:cs typeface="Lato Bold" pitchFamily="34" charset="-120"/>
              </a:rPr>
              <a:t>Veggie</a:t>
            </a:r>
            <a:endParaRPr lang="en-US" sz="1550" dirty="0"/>
          </a:p>
        </p:txBody>
      </p:sp>
      <p:sp>
        <p:nvSpPr>
          <p:cNvPr id="8" name="Text 4"/>
          <p:cNvSpPr/>
          <p:nvPr/>
        </p:nvSpPr>
        <p:spPr>
          <a:xfrm>
            <a:off x="9151025" y="2311003"/>
            <a:ext cx="4685586" cy="254079"/>
          </a:xfrm>
          <a:prstGeom prst="rect">
            <a:avLst/>
          </a:prstGeom>
          <a:noFill/>
          <a:ln/>
        </p:spPr>
        <p:txBody>
          <a:bodyPr wrap="none" lIns="0" tIns="0" rIns="0" bIns="0" rtlCol="0" anchor="t"/>
          <a:lstStyle/>
          <a:p>
            <a:pPr marL="0" indent="0" algn="l">
              <a:lnSpc>
                <a:spcPts val="2000"/>
              </a:lnSpc>
              <a:buNone/>
            </a:pPr>
            <a:r>
              <a:rPr lang="en-US" sz="1250" dirty="0">
                <a:solidFill>
                  <a:srgbClr val="4A4A45"/>
                </a:solidFill>
                <a:latin typeface="Lato" pitchFamily="34" charset="0"/>
                <a:ea typeface="Lato" pitchFamily="34" charset="-122"/>
                <a:cs typeface="Lato" pitchFamily="34" charset="-120"/>
              </a:rPr>
              <a:t>Plant-based options featuring fresh vegetables and herbs</a:t>
            </a:r>
            <a:endParaRPr lang="en-US" sz="1250" dirty="0"/>
          </a:p>
        </p:txBody>
      </p:sp>
      <p:pic>
        <p:nvPicPr>
          <p:cNvPr id="9" name="Image 2" descr="preencoded.png"/>
          <p:cNvPicPr>
            <a:picLocks noChangeAspect="1"/>
          </p:cNvPicPr>
          <p:nvPr/>
        </p:nvPicPr>
        <p:blipFill>
          <a:blip r:embed="rId6"/>
          <a:stretch>
            <a:fillRect/>
          </a:stretch>
        </p:blipFill>
        <p:spPr>
          <a:xfrm>
            <a:off x="5717500" y="1527096"/>
            <a:ext cx="3195399" cy="3195399"/>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7248" y="2214979"/>
            <a:ext cx="237530" cy="237530"/>
          </a:xfrm>
          <a:prstGeom prst="rect">
            <a:avLst/>
          </a:prstGeom>
        </p:spPr>
      </p:pic>
      <p:sp>
        <p:nvSpPr>
          <p:cNvPr id="11" name="Text 5"/>
          <p:cNvSpPr/>
          <p:nvPr/>
        </p:nvSpPr>
        <p:spPr>
          <a:xfrm>
            <a:off x="9151025" y="368450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A4A45"/>
                </a:solidFill>
                <a:latin typeface="Lato Bold" pitchFamily="34" charset="0"/>
                <a:ea typeface="Lato Bold" pitchFamily="34" charset="-122"/>
                <a:cs typeface="Lato Bold" pitchFamily="34" charset="-120"/>
              </a:rPr>
              <a:t>Classic</a:t>
            </a:r>
            <a:endParaRPr lang="en-US" sz="1550" dirty="0"/>
          </a:p>
        </p:txBody>
      </p:sp>
      <p:sp>
        <p:nvSpPr>
          <p:cNvPr id="12" name="Text 6"/>
          <p:cNvSpPr/>
          <p:nvPr/>
        </p:nvSpPr>
        <p:spPr>
          <a:xfrm>
            <a:off x="9151025" y="4027765"/>
            <a:ext cx="4685586" cy="254079"/>
          </a:xfrm>
          <a:prstGeom prst="rect">
            <a:avLst/>
          </a:prstGeom>
          <a:noFill/>
          <a:ln/>
        </p:spPr>
        <p:txBody>
          <a:bodyPr wrap="none" lIns="0" tIns="0" rIns="0" bIns="0" rtlCol="0" anchor="t"/>
          <a:lstStyle/>
          <a:p>
            <a:pPr marL="0" indent="0" algn="l">
              <a:lnSpc>
                <a:spcPts val="2000"/>
              </a:lnSpc>
              <a:buNone/>
            </a:pPr>
            <a:r>
              <a:rPr lang="en-US" sz="1250" dirty="0">
                <a:solidFill>
                  <a:srgbClr val="4A4A45"/>
                </a:solidFill>
                <a:latin typeface="Lato" pitchFamily="34" charset="0"/>
                <a:ea typeface="Lato" pitchFamily="34" charset="-122"/>
                <a:cs typeface="Lato" pitchFamily="34" charset="-120"/>
              </a:rPr>
              <a:t>Traditional favorites like Margherita and Pepperoni</a:t>
            </a:r>
            <a:endParaRPr lang="en-US" sz="1250" dirty="0"/>
          </a:p>
        </p:txBody>
      </p:sp>
      <p:pic>
        <p:nvPicPr>
          <p:cNvPr id="13" name="Image 4" descr="preencoded.png"/>
          <p:cNvPicPr>
            <a:picLocks noChangeAspect="1"/>
          </p:cNvPicPr>
          <p:nvPr/>
        </p:nvPicPr>
        <p:blipFill>
          <a:blip r:embed="rId9"/>
          <a:stretch>
            <a:fillRect/>
          </a:stretch>
        </p:blipFill>
        <p:spPr>
          <a:xfrm>
            <a:off x="5717500" y="1527096"/>
            <a:ext cx="3195399" cy="3195399"/>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7248" y="3796725"/>
            <a:ext cx="237530" cy="237530"/>
          </a:xfrm>
          <a:prstGeom prst="rect">
            <a:avLst/>
          </a:prstGeom>
        </p:spPr>
      </p:pic>
      <p:sp>
        <p:nvSpPr>
          <p:cNvPr id="15" name="Text 7"/>
          <p:cNvSpPr/>
          <p:nvPr/>
        </p:nvSpPr>
        <p:spPr>
          <a:xfrm>
            <a:off x="3494723" y="3684508"/>
            <a:ext cx="1984653" cy="248007"/>
          </a:xfrm>
          <a:prstGeom prst="rect">
            <a:avLst/>
          </a:prstGeom>
          <a:noFill/>
          <a:ln/>
        </p:spPr>
        <p:txBody>
          <a:bodyPr wrap="none" lIns="0" tIns="0" rIns="0" bIns="0" rtlCol="0" anchor="t"/>
          <a:lstStyle/>
          <a:p>
            <a:pPr marL="0" indent="0" algn="r">
              <a:lnSpc>
                <a:spcPts val="1950"/>
              </a:lnSpc>
              <a:buNone/>
            </a:pPr>
            <a:r>
              <a:rPr lang="en-US" sz="1550" b="1" dirty="0">
                <a:solidFill>
                  <a:srgbClr val="4A4A45"/>
                </a:solidFill>
                <a:latin typeface="Lato Bold" pitchFamily="34" charset="0"/>
                <a:ea typeface="Lato Bold" pitchFamily="34" charset="-122"/>
                <a:cs typeface="Lato Bold" pitchFamily="34" charset="-120"/>
              </a:rPr>
              <a:t>Supreme</a:t>
            </a:r>
            <a:endParaRPr lang="en-US" sz="1550" dirty="0"/>
          </a:p>
        </p:txBody>
      </p:sp>
      <p:sp>
        <p:nvSpPr>
          <p:cNvPr id="16" name="Text 8"/>
          <p:cNvSpPr/>
          <p:nvPr/>
        </p:nvSpPr>
        <p:spPr>
          <a:xfrm>
            <a:off x="793790" y="4027765"/>
            <a:ext cx="4685586" cy="254079"/>
          </a:xfrm>
          <a:prstGeom prst="rect">
            <a:avLst/>
          </a:prstGeom>
          <a:noFill/>
          <a:ln/>
        </p:spPr>
        <p:txBody>
          <a:bodyPr wrap="none" lIns="0" tIns="0" rIns="0" bIns="0" rtlCol="0" anchor="t"/>
          <a:lstStyle/>
          <a:p>
            <a:pPr marL="0" indent="0" algn="r">
              <a:lnSpc>
                <a:spcPts val="2000"/>
              </a:lnSpc>
              <a:buNone/>
            </a:pPr>
            <a:r>
              <a:rPr lang="en-US" sz="1250" dirty="0">
                <a:solidFill>
                  <a:srgbClr val="4A4A45"/>
                </a:solidFill>
                <a:latin typeface="Lato" pitchFamily="34" charset="0"/>
                <a:ea typeface="Lato" pitchFamily="34" charset="-122"/>
                <a:cs typeface="Lato" pitchFamily="34" charset="-120"/>
              </a:rPr>
              <a:t>Premium combinations with multiple toppings and ingredients</a:t>
            </a:r>
            <a:endParaRPr lang="en-US" sz="1250" dirty="0"/>
          </a:p>
        </p:txBody>
      </p:sp>
      <p:pic>
        <p:nvPicPr>
          <p:cNvPr id="17" name="Image 6" descr="preencoded.png"/>
          <p:cNvPicPr>
            <a:picLocks noChangeAspect="1"/>
          </p:cNvPicPr>
          <p:nvPr/>
        </p:nvPicPr>
        <p:blipFill>
          <a:blip r:embed="rId12"/>
          <a:stretch>
            <a:fillRect/>
          </a:stretch>
        </p:blipFill>
        <p:spPr>
          <a:xfrm>
            <a:off x="5717500" y="1527096"/>
            <a:ext cx="3195399" cy="3195399"/>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05503" y="3796725"/>
            <a:ext cx="237530" cy="237530"/>
          </a:xfrm>
          <a:prstGeom prst="rect">
            <a:avLst/>
          </a:prstGeom>
        </p:spPr>
      </p:pic>
      <p:pic>
        <p:nvPicPr>
          <p:cNvPr id="19" name="Image 8" descr="preencoded.png"/>
          <p:cNvPicPr>
            <a:picLocks noChangeAspect="1"/>
          </p:cNvPicPr>
          <p:nvPr/>
        </p:nvPicPr>
        <p:blipFill>
          <a:blip r:embed="rId15"/>
          <a:stretch>
            <a:fillRect/>
          </a:stretch>
        </p:blipFill>
        <p:spPr>
          <a:xfrm>
            <a:off x="649411" y="4817745"/>
            <a:ext cx="5607010" cy="2993506"/>
          </a:xfrm>
          <a:prstGeom prst="rect">
            <a:avLst/>
          </a:prstGeom>
        </p:spPr>
      </p:pic>
      <p:pic>
        <p:nvPicPr>
          <p:cNvPr id="20" name="Image 9" descr="preencoded.png"/>
          <p:cNvPicPr>
            <a:picLocks noChangeAspect="1"/>
          </p:cNvPicPr>
          <p:nvPr/>
        </p:nvPicPr>
        <p:blipFill>
          <a:blip r:embed="rId16"/>
          <a:stretch>
            <a:fillRect/>
          </a:stretch>
        </p:blipFill>
        <p:spPr>
          <a:xfrm>
            <a:off x="7315199" y="5410378"/>
            <a:ext cx="2628580" cy="18464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1048</Words>
  <Application>Microsoft Office PowerPoint</Application>
  <PresentationFormat>Custom</PresentationFormat>
  <Paragraphs>131</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Lato</vt:lpstr>
      <vt:lpstr>Lato Light</vt:lpstr>
      <vt:lpstr>Lato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Anurag Kumar</cp:lastModifiedBy>
  <cp:revision>12</cp:revision>
  <dcterms:created xsi:type="dcterms:W3CDTF">2025-12-03T10:31:49Z</dcterms:created>
  <dcterms:modified xsi:type="dcterms:W3CDTF">2025-12-03T10:51:34Z</dcterms:modified>
</cp:coreProperties>
</file>